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4" d="100"/>
          <a:sy n="114" d="100"/>
        </p:scale>
        <p:origin x="43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8109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9418320" y="-1645920"/>
            <a:ext cx="4572000" cy="4572000"/>
          </a:xfrm>
          <a:prstGeom prst="ellipse">
            <a:avLst/>
          </a:prstGeom>
          <a:solidFill>
            <a:srgbClr val="263180"/>
          </a:solidFill>
          <a:ln/>
        </p:spPr>
      </p:sp>
      <p:sp>
        <p:nvSpPr>
          <p:cNvPr id="3" name="Shape 1"/>
          <p:cNvSpPr/>
          <p:nvPr/>
        </p:nvSpPr>
        <p:spPr>
          <a:xfrm>
            <a:off x="10789920" y="3840480"/>
            <a:ext cx="2926080" cy="2926080"/>
          </a:xfrm>
          <a:prstGeom prst="ellipse">
            <a:avLst/>
          </a:prstGeom>
          <a:solidFill>
            <a:srgbClr val="2C3894"/>
          </a:solidFill>
          <a:ln/>
        </p:spPr>
      </p:sp>
      <p:sp>
        <p:nvSpPr>
          <p:cNvPr id="4" name="Text 2"/>
          <p:cNvSpPr/>
          <p:nvPr/>
        </p:nvSpPr>
        <p:spPr>
          <a:xfrm>
            <a:off x="822960" y="2331720"/>
            <a:ext cx="8686800" cy="1005840"/>
          </a:xfrm>
          <a:prstGeom prst="rect">
            <a:avLst/>
          </a:prstGeom>
          <a:noFill/>
          <a:ln/>
        </p:spPr>
        <p:txBody>
          <a:bodyPr wrap="square" lIns="0" tIns="0" rIns="0" bIns="0" rtlCol="0" anchor="ctr"/>
          <a:lstStyle/>
          <a:p>
            <a:pPr marL="0" indent="0">
              <a:buNone/>
            </a:pPr>
            <a:r>
              <a:rPr lang="en-US" sz="4400" b="1" dirty="0">
                <a:solidFill>
                  <a:srgbClr val="FFFFFF"/>
                </a:solidFill>
                <a:latin typeface="Cambria" pitchFamily="34" charset="0"/>
                <a:ea typeface="Cambria" pitchFamily="34" charset="-122"/>
                <a:cs typeface="Cambria" pitchFamily="34" charset="-120"/>
              </a:rPr>
              <a:t>MARIAN KOCIK</a:t>
            </a:r>
            <a:endParaRPr lang="en-US" sz="4400" dirty="0"/>
          </a:p>
        </p:txBody>
      </p:sp>
      <p:sp>
        <p:nvSpPr>
          <p:cNvPr id="5" name="Text 3"/>
          <p:cNvSpPr/>
          <p:nvPr/>
        </p:nvSpPr>
        <p:spPr>
          <a:xfrm>
            <a:off x="822960" y="3246120"/>
            <a:ext cx="9601200" cy="457200"/>
          </a:xfrm>
          <a:prstGeom prst="rect">
            <a:avLst/>
          </a:prstGeom>
          <a:noFill/>
          <a:ln/>
        </p:spPr>
        <p:txBody>
          <a:bodyPr wrap="square" lIns="0" tIns="0" rIns="0" bIns="0" rtlCol="0" anchor="ctr"/>
          <a:lstStyle/>
          <a:p>
            <a:pPr marL="0" indent="0">
              <a:buNone/>
            </a:pPr>
            <a:r>
              <a:rPr lang="en-US" sz="1800" dirty="0">
                <a:solidFill>
                  <a:srgbClr val="CADCFC"/>
                </a:solidFill>
                <a:latin typeface="Calibri" pitchFamily="34" charset="0"/>
                <a:ea typeface="Calibri" pitchFamily="34" charset="-122"/>
                <a:cs typeface="Calibri" pitchFamily="34" charset="-120"/>
              </a:rPr>
              <a:t>Test Manager  •  Project Testing Team Lead  •  Senior Test Manager</a:t>
            </a:r>
            <a:endParaRPr lang="en-US" sz="1800" dirty="0"/>
          </a:p>
        </p:txBody>
      </p:sp>
      <p:sp>
        <p:nvSpPr>
          <p:cNvPr id="6" name="Shape 4"/>
          <p:cNvSpPr/>
          <p:nvPr/>
        </p:nvSpPr>
        <p:spPr>
          <a:xfrm>
            <a:off x="822960" y="3886200"/>
            <a:ext cx="2011680" cy="0"/>
          </a:xfrm>
          <a:prstGeom prst="line">
            <a:avLst/>
          </a:prstGeom>
          <a:noFill/>
          <a:ln w="31750">
            <a:solidFill>
              <a:srgbClr val="3D5AFE"/>
            </a:solidFill>
            <a:prstDash val="solid"/>
          </a:ln>
        </p:spPr>
      </p:sp>
      <p:sp>
        <p:nvSpPr>
          <p:cNvPr id="7" name="Text 5"/>
          <p:cNvSpPr/>
          <p:nvPr/>
        </p:nvSpPr>
        <p:spPr>
          <a:xfrm>
            <a:off x="822960" y="4114800"/>
            <a:ext cx="7772400" cy="822960"/>
          </a:xfrm>
          <a:prstGeom prst="rect">
            <a:avLst/>
          </a:prstGeom>
          <a:noFill/>
          <a:ln/>
        </p:spPr>
        <p:txBody>
          <a:bodyPr wrap="square" lIns="0" tIns="0" rIns="0" bIns="0" rtlCol="0" anchor="ctr"/>
          <a:lstStyle/>
          <a:p>
            <a:pPr marL="0" indent="0">
              <a:lnSpc>
                <a:spcPct val="125000"/>
              </a:lnSpc>
              <a:buNone/>
            </a:pPr>
            <a:r>
              <a:rPr lang="en-US" sz="1350" dirty="0">
                <a:solidFill>
                  <a:srgbClr val="CADCFC"/>
                </a:solidFill>
                <a:latin typeface="Calibri" pitchFamily="34" charset="0"/>
                <a:ea typeface="Calibri" pitchFamily="34" charset="-122"/>
                <a:cs typeface="Calibri" pitchFamily="34" charset="-120"/>
              </a:rPr>
              <a:t>Nearly 20 years leading software quality, testing strategy, and</a:t>
            </a:r>
            <a:endParaRPr lang="en-US" sz="1350" dirty="0"/>
          </a:p>
          <a:p>
            <a:pPr marL="0" indent="0">
              <a:lnSpc>
                <a:spcPct val="125000"/>
              </a:lnSpc>
              <a:buNone/>
            </a:pPr>
            <a:r>
              <a:rPr lang="en-US" sz="1350" dirty="0">
                <a:solidFill>
                  <a:srgbClr val="CADCFC"/>
                </a:solidFill>
                <a:latin typeface="Calibri" pitchFamily="34" charset="0"/>
                <a:ea typeface="Calibri" pitchFamily="34" charset="-122"/>
                <a:cs typeface="Calibri" pitchFamily="34" charset="-120"/>
              </a:rPr>
              <a:t>high-performing teams across banking, energy, and healthcare IT</a:t>
            </a:r>
            <a:endParaRPr lang="en-US" sz="1350" dirty="0"/>
          </a:p>
        </p:txBody>
      </p:sp>
      <p:sp>
        <p:nvSpPr>
          <p:cNvPr id="8" name="Text 6"/>
          <p:cNvSpPr/>
          <p:nvPr/>
        </p:nvSpPr>
        <p:spPr>
          <a:xfrm>
            <a:off x="822960" y="6172200"/>
            <a:ext cx="8229600" cy="365760"/>
          </a:xfrm>
          <a:prstGeom prst="rect">
            <a:avLst/>
          </a:prstGeom>
          <a:noFill/>
          <a:ln/>
        </p:spPr>
        <p:txBody>
          <a:bodyPr wrap="square" lIns="0" tIns="0" rIns="0" bIns="0" rtlCol="0" anchor="ctr"/>
          <a:lstStyle/>
          <a:p>
            <a:pPr marL="0" indent="0">
              <a:buNone/>
            </a:pPr>
            <a:r>
              <a:rPr lang="en-US" sz="1100" dirty="0">
                <a:solidFill>
                  <a:srgbClr val="8C9CD9"/>
                </a:solidFill>
                <a:latin typeface="Calibri" pitchFamily="34" charset="0"/>
                <a:ea typeface="Calibri" pitchFamily="34" charset="-122"/>
                <a:cs typeface="Calibri" pitchFamily="34" charset="-120"/>
              </a:rPr>
              <a:t>Košice, Slovak Republic   |   marian@kocik.me   |   +421 905 749 927</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7315200" cy="548640"/>
          </a:xfrm>
          <a:prstGeom prst="rect">
            <a:avLst/>
          </a:prstGeom>
          <a:noFill/>
          <a:ln/>
        </p:spPr>
        <p:txBody>
          <a:bodyPr wrap="square" lIns="0" tIns="0" rIns="0" bIns="0" rtlCol="0" anchor="ctr"/>
          <a:lstStyle/>
          <a:p>
            <a:pPr marL="0" indent="0">
              <a:buNone/>
            </a:pPr>
            <a:r>
              <a:rPr lang="en-US" sz="3000" b="1" dirty="0">
                <a:solidFill>
                  <a:srgbClr val="1E2761"/>
                </a:solidFill>
                <a:latin typeface="Cambria" pitchFamily="34" charset="0"/>
                <a:ea typeface="Cambria" pitchFamily="34" charset="-122"/>
                <a:cs typeface="Cambria" pitchFamily="34" charset="-120"/>
              </a:rPr>
              <a:t>Professional Profile</a:t>
            </a:r>
            <a:endParaRPr lang="en-US" sz="3000" dirty="0"/>
          </a:p>
        </p:txBody>
      </p:sp>
      <p:sp>
        <p:nvSpPr>
          <p:cNvPr id="3" name="Text 1"/>
          <p:cNvSpPr/>
          <p:nvPr/>
        </p:nvSpPr>
        <p:spPr>
          <a:xfrm>
            <a:off x="640080" y="1234440"/>
            <a:ext cx="6400800" cy="2468880"/>
          </a:xfrm>
          <a:prstGeom prst="rect">
            <a:avLst/>
          </a:prstGeom>
          <a:noFill/>
          <a:ln/>
        </p:spPr>
        <p:txBody>
          <a:bodyPr wrap="square" lIns="0" tIns="0" rIns="0" bIns="0" rtlCol="0" anchor="t"/>
          <a:lstStyle/>
          <a:p>
            <a:pPr marL="0" indent="0">
              <a:lnSpc>
                <a:spcPct val="135000"/>
              </a:lnSpc>
              <a:buNone/>
            </a:pPr>
            <a:r>
              <a:rPr lang="en-US" sz="1450" dirty="0">
                <a:solidFill>
                  <a:srgbClr val="1F2430"/>
                </a:solidFill>
                <a:latin typeface="Calibri" pitchFamily="34" charset="0"/>
                <a:ea typeface="Calibri" pitchFamily="34" charset="-122"/>
                <a:cs typeface="Calibri" pitchFamily="34" charset="-120"/>
              </a:rPr>
              <a:t>Experienced Test Manager and Leader with nearly 20 years of expertise in functional testing and team coordination, primarily within the banking and energy sectors and secondarily in health industry. Specializes in the strategic management of testing processes, mentoring, and building high-performing teams from the ground up. Combines ISTQB Advanced Level Test Manager certification with cybersecurity knowledge to bring a comprehensive perspective on quality and software stability to complex IT projects.</a:t>
            </a:r>
            <a:endParaRPr lang="en-US" sz="1450" dirty="0"/>
          </a:p>
        </p:txBody>
      </p:sp>
      <p:sp>
        <p:nvSpPr>
          <p:cNvPr id="4" name="Shape 2"/>
          <p:cNvSpPr/>
          <p:nvPr/>
        </p:nvSpPr>
        <p:spPr>
          <a:xfrm>
            <a:off x="640080" y="3977640"/>
            <a:ext cx="1965960" cy="1371600"/>
          </a:xfrm>
          <a:prstGeom prst="roundRect">
            <a:avLst>
              <a:gd name="adj" fmla="val 5333"/>
            </a:avLst>
          </a:prstGeom>
          <a:solidFill>
            <a:srgbClr val="F3F5FC"/>
          </a:solidFill>
          <a:ln/>
          <a:effectLst>
            <a:outerShdw blurRad="101600" dist="25400" dir="5400000" algn="bl" rotWithShape="0">
              <a:srgbClr val="000000">
                <a:alpha val="8000"/>
              </a:srgbClr>
            </a:outerShdw>
          </a:effectLst>
        </p:spPr>
      </p:sp>
      <p:sp>
        <p:nvSpPr>
          <p:cNvPr id="5" name="Text 3"/>
          <p:cNvSpPr/>
          <p:nvPr/>
        </p:nvSpPr>
        <p:spPr>
          <a:xfrm>
            <a:off x="640080" y="4114800"/>
            <a:ext cx="1965960" cy="640080"/>
          </a:xfrm>
          <a:prstGeom prst="rect">
            <a:avLst/>
          </a:prstGeom>
          <a:noFill/>
          <a:ln/>
        </p:spPr>
        <p:txBody>
          <a:bodyPr wrap="square" lIns="0" tIns="0" rIns="0" bIns="0" rtlCol="0" anchor="ctr"/>
          <a:lstStyle/>
          <a:p>
            <a:pPr marL="0" indent="0" algn="ctr">
              <a:buNone/>
            </a:pPr>
            <a:r>
              <a:rPr lang="en-US" sz="3000" b="1" dirty="0">
                <a:solidFill>
                  <a:srgbClr val="1E2761"/>
                </a:solidFill>
                <a:latin typeface="Cambria" pitchFamily="34" charset="0"/>
                <a:ea typeface="Cambria" pitchFamily="34" charset="-122"/>
                <a:cs typeface="Cambria" pitchFamily="34" charset="-120"/>
              </a:rPr>
              <a:t>~20</a:t>
            </a:r>
            <a:endParaRPr lang="en-US" sz="3000" dirty="0"/>
          </a:p>
        </p:txBody>
      </p:sp>
      <p:sp>
        <p:nvSpPr>
          <p:cNvPr id="6" name="Text 4"/>
          <p:cNvSpPr/>
          <p:nvPr/>
        </p:nvSpPr>
        <p:spPr>
          <a:xfrm>
            <a:off x="731520" y="4754880"/>
            <a:ext cx="1783080" cy="502920"/>
          </a:xfrm>
          <a:prstGeom prst="rect">
            <a:avLst/>
          </a:prstGeom>
          <a:noFill/>
          <a:ln/>
        </p:spPr>
        <p:txBody>
          <a:bodyPr wrap="square" lIns="0" tIns="0" rIns="0" bIns="0" rtlCol="0" anchor="ctr"/>
          <a:lstStyle/>
          <a:p>
            <a:pPr marL="0" indent="0" algn="ctr">
              <a:buNone/>
            </a:pPr>
            <a:r>
              <a:rPr lang="en-US" sz="1050" dirty="0">
                <a:solidFill>
                  <a:srgbClr val="5B6472"/>
                </a:solidFill>
                <a:latin typeface="Calibri" pitchFamily="34" charset="0"/>
                <a:ea typeface="Calibri" pitchFamily="34" charset="-122"/>
                <a:cs typeface="Calibri" pitchFamily="34" charset="-120"/>
              </a:rPr>
              <a:t>Years in QA &amp; Testing</a:t>
            </a:r>
            <a:endParaRPr lang="en-US" sz="1050" dirty="0"/>
          </a:p>
        </p:txBody>
      </p:sp>
      <p:sp>
        <p:nvSpPr>
          <p:cNvPr id="7" name="Shape 5"/>
          <p:cNvSpPr/>
          <p:nvPr/>
        </p:nvSpPr>
        <p:spPr>
          <a:xfrm>
            <a:off x="2788920" y="3977640"/>
            <a:ext cx="1965960" cy="1371600"/>
          </a:xfrm>
          <a:prstGeom prst="roundRect">
            <a:avLst>
              <a:gd name="adj" fmla="val 5333"/>
            </a:avLst>
          </a:prstGeom>
          <a:solidFill>
            <a:srgbClr val="F3F5FC"/>
          </a:solidFill>
          <a:ln/>
          <a:effectLst>
            <a:outerShdw blurRad="101600" dist="25400" dir="5400000" algn="bl" rotWithShape="0">
              <a:srgbClr val="000000">
                <a:alpha val="8000"/>
              </a:srgbClr>
            </a:outerShdw>
          </a:effectLst>
        </p:spPr>
      </p:sp>
      <p:sp>
        <p:nvSpPr>
          <p:cNvPr id="8" name="Text 6"/>
          <p:cNvSpPr/>
          <p:nvPr/>
        </p:nvSpPr>
        <p:spPr>
          <a:xfrm>
            <a:off x="2788920" y="4114800"/>
            <a:ext cx="1965960" cy="640080"/>
          </a:xfrm>
          <a:prstGeom prst="rect">
            <a:avLst/>
          </a:prstGeom>
          <a:noFill/>
          <a:ln/>
        </p:spPr>
        <p:txBody>
          <a:bodyPr wrap="square" lIns="0" tIns="0" rIns="0" bIns="0" rtlCol="0" anchor="ctr"/>
          <a:lstStyle/>
          <a:p>
            <a:pPr marL="0" indent="0" algn="ctr">
              <a:buNone/>
            </a:pPr>
            <a:r>
              <a:rPr lang="en-US" sz="3000" b="1" dirty="0">
                <a:solidFill>
                  <a:srgbClr val="1E2761"/>
                </a:solidFill>
                <a:latin typeface="Cambria" pitchFamily="34" charset="0"/>
                <a:ea typeface="Cambria" pitchFamily="34" charset="-122"/>
                <a:cs typeface="Cambria" pitchFamily="34" charset="-120"/>
              </a:rPr>
              <a:t>6</a:t>
            </a:r>
            <a:endParaRPr lang="en-US" sz="3000" dirty="0"/>
          </a:p>
        </p:txBody>
      </p:sp>
      <p:sp>
        <p:nvSpPr>
          <p:cNvPr id="9" name="Text 7"/>
          <p:cNvSpPr/>
          <p:nvPr/>
        </p:nvSpPr>
        <p:spPr>
          <a:xfrm>
            <a:off x="2880360" y="4754880"/>
            <a:ext cx="1783080" cy="502920"/>
          </a:xfrm>
          <a:prstGeom prst="rect">
            <a:avLst/>
          </a:prstGeom>
          <a:noFill/>
          <a:ln/>
        </p:spPr>
        <p:txBody>
          <a:bodyPr wrap="square" lIns="0" tIns="0" rIns="0" bIns="0" rtlCol="0" anchor="ctr"/>
          <a:lstStyle/>
          <a:p>
            <a:pPr marL="0" indent="0" algn="ctr">
              <a:buNone/>
            </a:pPr>
            <a:r>
              <a:rPr lang="en-US" sz="1050" dirty="0">
                <a:solidFill>
                  <a:srgbClr val="5B6472"/>
                </a:solidFill>
                <a:latin typeface="Calibri" pitchFamily="34" charset="0"/>
                <a:ea typeface="Calibri" pitchFamily="34" charset="-122"/>
                <a:cs typeface="Calibri" pitchFamily="34" charset="-120"/>
              </a:rPr>
              <a:t>Organizations Led</a:t>
            </a:r>
            <a:endParaRPr lang="en-US" sz="1050" dirty="0"/>
          </a:p>
        </p:txBody>
      </p:sp>
      <p:sp>
        <p:nvSpPr>
          <p:cNvPr id="10" name="Shape 8"/>
          <p:cNvSpPr/>
          <p:nvPr/>
        </p:nvSpPr>
        <p:spPr>
          <a:xfrm>
            <a:off x="4937760" y="3977640"/>
            <a:ext cx="1965960" cy="1371600"/>
          </a:xfrm>
          <a:prstGeom prst="roundRect">
            <a:avLst>
              <a:gd name="adj" fmla="val 5333"/>
            </a:avLst>
          </a:prstGeom>
          <a:solidFill>
            <a:srgbClr val="F3F5FC"/>
          </a:solidFill>
          <a:ln/>
          <a:effectLst>
            <a:outerShdw blurRad="101600" dist="25400" dir="5400000" algn="bl" rotWithShape="0">
              <a:srgbClr val="000000">
                <a:alpha val="8000"/>
              </a:srgbClr>
            </a:outerShdw>
          </a:effectLst>
        </p:spPr>
      </p:sp>
      <p:sp>
        <p:nvSpPr>
          <p:cNvPr id="11" name="Text 9"/>
          <p:cNvSpPr/>
          <p:nvPr/>
        </p:nvSpPr>
        <p:spPr>
          <a:xfrm>
            <a:off x="4937760" y="4114800"/>
            <a:ext cx="1965960" cy="640080"/>
          </a:xfrm>
          <a:prstGeom prst="rect">
            <a:avLst/>
          </a:prstGeom>
          <a:noFill/>
          <a:ln/>
        </p:spPr>
        <p:txBody>
          <a:bodyPr wrap="square" lIns="0" tIns="0" rIns="0" bIns="0" rtlCol="0" anchor="ctr"/>
          <a:lstStyle/>
          <a:p>
            <a:pPr marL="0" indent="0" algn="ctr">
              <a:buNone/>
            </a:pPr>
            <a:r>
              <a:rPr lang="en-US" sz="3000" b="1" dirty="0">
                <a:solidFill>
                  <a:srgbClr val="1E2761"/>
                </a:solidFill>
                <a:latin typeface="Cambria" pitchFamily="34" charset="0"/>
                <a:ea typeface="Cambria" pitchFamily="34" charset="-122"/>
                <a:cs typeface="Cambria" pitchFamily="34" charset="-120"/>
              </a:rPr>
              <a:t>5</a:t>
            </a:r>
            <a:endParaRPr lang="en-US" sz="3000" dirty="0"/>
          </a:p>
        </p:txBody>
      </p:sp>
      <p:sp>
        <p:nvSpPr>
          <p:cNvPr id="12" name="Text 10"/>
          <p:cNvSpPr/>
          <p:nvPr/>
        </p:nvSpPr>
        <p:spPr>
          <a:xfrm>
            <a:off x="5029200" y="4754880"/>
            <a:ext cx="1783080" cy="502920"/>
          </a:xfrm>
          <a:prstGeom prst="rect">
            <a:avLst/>
          </a:prstGeom>
          <a:noFill/>
          <a:ln/>
        </p:spPr>
        <p:txBody>
          <a:bodyPr wrap="square" lIns="0" tIns="0" rIns="0" bIns="0" rtlCol="0" anchor="ctr"/>
          <a:lstStyle/>
          <a:p>
            <a:pPr marL="0" indent="0" algn="ctr">
              <a:buNone/>
            </a:pPr>
            <a:r>
              <a:rPr lang="en-US" sz="1050" dirty="0">
                <a:solidFill>
                  <a:srgbClr val="5B6472"/>
                </a:solidFill>
                <a:latin typeface="Calibri" pitchFamily="34" charset="0"/>
                <a:ea typeface="Calibri" pitchFamily="34" charset="-122"/>
                <a:cs typeface="Calibri" pitchFamily="34" charset="-120"/>
              </a:rPr>
              <a:t>Certifications</a:t>
            </a:r>
            <a:endParaRPr lang="en-US" sz="1050" dirty="0"/>
          </a:p>
        </p:txBody>
      </p:sp>
      <p:sp>
        <p:nvSpPr>
          <p:cNvPr id="13" name="Shape 11"/>
          <p:cNvSpPr/>
          <p:nvPr/>
        </p:nvSpPr>
        <p:spPr>
          <a:xfrm>
            <a:off x="7452360" y="1234440"/>
            <a:ext cx="4114800" cy="5029200"/>
          </a:xfrm>
          <a:prstGeom prst="roundRect">
            <a:avLst>
              <a:gd name="adj" fmla="val 1778"/>
            </a:avLst>
          </a:prstGeom>
          <a:solidFill>
            <a:srgbClr val="1E2761"/>
          </a:solidFill>
          <a:ln/>
        </p:spPr>
      </p:sp>
      <p:sp>
        <p:nvSpPr>
          <p:cNvPr id="14" name="Text 12"/>
          <p:cNvSpPr/>
          <p:nvPr/>
        </p:nvSpPr>
        <p:spPr>
          <a:xfrm>
            <a:off x="7818120" y="1508760"/>
            <a:ext cx="3474720" cy="365760"/>
          </a:xfrm>
          <a:prstGeom prst="rect">
            <a:avLst/>
          </a:prstGeom>
          <a:noFill/>
          <a:ln/>
        </p:spPr>
        <p:txBody>
          <a:bodyPr wrap="square" lIns="0" tIns="0" rIns="0" bIns="0" rtlCol="0" anchor="ctr"/>
          <a:lstStyle/>
          <a:p>
            <a:pPr marL="0" indent="0">
              <a:buNone/>
            </a:pPr>
            <a:r>
              <a:rPr lang="en-US" sz="1200" b="1" kern="0" spc="200" dirty="0">
                <a:solidFill>
                  <a:srgbClr val="CADCFC"/>
                </a:solidFill>
                <a:latin typeface="Calibri" pitchFamily="34" charset="0"/>
                <a:ea typeface="Calibri" pitchFamily="34" charset="-122"/>
                <a:cs typeface="Calibri" pitchFamily="34" charset="-120"/>
              </a:rPr>
              <a:t>CORE STRENGTHS</a:t>
            </a:r>
            <a:endParaRPr lang="en-US" sz="1200" dirty="0"/>
          </a:p>
        </p:txBody>
      </p:sp>
      <p:sp>
        <p:nvSpPr>
          <p:cNvPr id="15" name="Shape 13"/>
          <p:cNvSpPr/>
          <p:nvPr/>
        </p:nvSpPr>
        <p:spPr>
          <a:xfrm>
            <a:off x="7818120" y="2057400"/>
            <a:ext cx="502920" cy="502920"/>
          </a:xfrm>
          <a:prstGeom prst="ellipse">
            <a:avLst/>
          </a:prstGeom>
          <a:solidFill>
            <a:srgbClr val="2C3894"/>
          </a:solidFill>
          <a:ln/>
        </p:spPr>
      </p:sp>
      <p:pic>
        <p:nvPicPr>
          <p:cNvPr id="16" name="Image 0" descr="preencoded.png"/>
          <p:cNvPicPr>
            <a:picLocks noChangeAspect="1"/>
          </p:cNvPicPr>
          <p:nvPr/>
        </p:nvPicPr>
        <p:blipFill>
          <a:blip r:embed="rId3"/>
          <a:stretch>
            <a:fillRect/>
          </a:stretch>
        </p:blipFill>
        <p:spPr>
          <a:xfrm>
            <a:off x="7941564" y="2180844"/>
            <a:ext cx="256032" cy="256032"/>
          </a:xfrm>
          <a:prstGeom prst="rect">
            <a:avLst/>
          </a:prstGeom>
        </p:spPr>
      </p:pic>
      <p:sp>
        <p:nvSpPr>
          <p:cNvPr id="17" name="Text 14"/>
          <p:cNvSpPr/>
          <p:nvPr/>
        </p:nvSpPr>
        <p:spPr>
          <a:xfrm>
            <a:off x="8503920" y="2029968"/>
            <a:ext cx="2926080" cy="32004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Team Leadership &amp; Mentoring</a:t>
            </a:r>
            <a:endParaRPr lang="en-US" sz="1250" dirty="0"/>
          </a:p>
        </p:txBody>
      </p:sp>
      <p:sp>
        <p:nvSpPr>
          <p:cNvPr id="18" name="Text 15"/>
          <p:cNvSpPr/>
          <p:nvPr/>
        </p:nvSpPr>
        <p:spPr>
          <a:xfrm>
            <a:off x="8503920" y="2350008"/>
            <a:ext cx="2926080" cy="502920"/>
          </a:xfrm>
          <a:prstGeom prst="rect">
            <a:avLst/>
          </a:prstGeom>
          <a:noFill/>
          <a:ln/>
        </p:spPr>
        <p:txBody>
          <a:bodyPr wrap="square" lIns="0" tIns="0" rIns="0" bIns="0" rtlCol="0" anchor="ctr"/>
          <a:lstStyle/>
          <a:p>
            <a:pPr marL="0" indent="0">
              <a:lnSpc>
                <a:spcPct val="115000"/>
              </a:lnSpc>
              <a:buNone/>
            </a:pPr>
            <a:r>
              <a:rPr lang="en-US" sz="1000" dirty="0">
                <a:solidFill>
                  <a:srgbClr val="CADCFC"/>
                </a:solidFill>
                <a:latin typeface="Calibri" pitchFamily="34" charset="0"/>
                <a:ea typeface="Calibri" pitchFamily="34" charset="-122"/>
                <a:cs typeface="Calibri" pitchFamily="34" charset="-120"/>
              </a:rPr>
              <a:t>Building and growing test teams from the ground up</a:t>
            </a:r>
            <a:endParaRPr lang="en-US" sz="1000" dirty="0"/>
          </a:p>
        </p:txBody>
      </p:sp>
      <p:sp>
        <p:nvSpPr>
          <p:cNvPr id="19" name="Shape 16"/>
          <p:cNvSpPr/>
          <p:nvPr/>
        </p:nvSpPr>
        <p:spPr>
          <a:xfrm>
            <a:off x="7818120" y="3108960"/>
            <a:ext cx="502920" cy="502920"/>
          </a:xfrm>
          <a:prstGeom prst="ellipse">
            <a:avLst/>
          </a:prstGeom>
          <a:solidFill>
            <a:srgbClr val="2C3894"/>
          </a:solidFill>
          <a:ln/>
        </p:spPr>
      </p:sp>
      <p:pic>
        <p:nvPicPr>
          <p:cNvPr id="20" name="Image 1" descr="preencoded.png"/>
          <p:cNvPicPr>
            <a:picLocks noChangeAspect="1"/>
          </p:cNvPicPr>
          <p:nvPr/>
        </p:nvPicPr>
        <p:blipFill>
          <a:blip r:embed="rId4"/>
          <a:stretch>
            <a:fillRect/>
          </a:stretch>
        </p:blipFill>
        <p:spPr>
          <a:xfrm>
            <a:off x="7941564" y="3232404"/>
            <a:ext cx="256032" cy="256032"/>
          </a:xfrm>
          <a:prstGeom prst="rect">
            <a:avLst/>
          </a:prstGeom>
        </p:spPr>
      </p:pic>
      <p:sp>
        <p:nvSpPr>
          <p:cNvPr id="21" name="Text 17"/>
          <p:cNvSpPr/>
          <p:nvPr/>
        </p:nvSpPr>
        <p:spPr>
          <a:xfrm>
            <a:off x="8503920" y="3081528"/>
            <a:ext cx="2926080" cy="32004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Test Strategy &amp; Governance</a:t>
            </a:r>
            <a:endParaRPr lang="en-US" sz="1250" dirty="0"/>
          </a:p>
        </p:txBody>
      </p:sp>
      <p:sp>
        <p:nvSpPr>
          <p:cNvPr id="22" name="Text 18"/>
          <p:cNvSpPr/>
          <p:nvPr/>
        </p:nvSpPr>
        <p:spPr>
          <a:xfrm>
            <a:off x="8503920" y="3401568"/>
            <a:ext cx="2926080" cy="502920"/>
          </a:xfrm>
          <a:prstGeom prst="rect">
            <a:avLst/>
          </a:prstGeom>
          <a:noFill/>
          <a:ln/>
        </p:spPr>
        <p:txBody>
          <a:bodyPr wrap="square" lIns="0" tIns="0" rIns="0" bIns="0" rtlCol="0" anchor="ctr"/>
          <a:lstStyle/>
          <a:p>
            <a:pPr marL="0" indent="0">
              <a:lnSpc>
                <a:spcPct val="115000"/>
              </a:lnSpc>
              <a:buNone/>
            </a:pPr>
            <a:r>
              <a:rPr lang="en-US" sz="1000" dirty="0">
                <a:solidFill>
                  <a:srgbClr val="CADCFC"/>
                </a:solidFill>
                <a:latin typeface="Calibri" pitchFamily="34" charset="0"/>
                <a:ea typeface="Calibri" pitchFamily="34" charset="-122"/>
                <a:cs typeface="Calibri" pitchFamily="34" charset="-120"/>
              </a:rPr>
              <a:t>Test plans, documentation, and statistical reporting</a:t>
            </a:r>
            <a:endParaRPr lang="en-US" sz="1000" dirty="0"/>
          </a:p>
        </p:txBody>
      </p:sp>
      <p:sp>
        <p:nvSpPr>
          <p:cNvPr id="23" name="Shape 19"/>
          <p:cNvSpPr/>
          <p:nvPr/>
        </p:nvSpPr>
        <p:spPr>
          <a:xfrm>
            <a:off x="7818120" y="4160520"/>
            <a:ext cx="502920" cy="502920"/>
          </a:xfrm>
          <a:prstGeom prst="ellipse">
            <a:avLst/>
          </a:prstGeom>
          <a:solidFill>
            <a:srgbClr val="2C3894"/>
          </a:solidFill>
          <a:ln/>
        </p:spPr>
      </p:sp>
      <p:pic>
        <p:nvPicPr>
          <p:cNvPr id="24" name="Image 2" descr="preencoded.png"/>
          <p:cNvPicPr>
            <a:picLocks noChangeAspect="1"/>
          </p:cNvPicPr>
          <p:nvPr/>
        </p:nvPicPr>
        <p:blipFill>
          <a:blip r:embed="rId5"/>
          <a:stretch>
            <a:fillRect/>
          </a:stretch>
        </p:blipFill>
        <p:spPr>
          <a:xfrm>
            <a:off x="7941564" y="4283964"/>
            <a:ext cx="256032" cy="256032"/>
          </a:xfrm>
          <a:prstGeom prst="rect">
            <a:avLst/>
          </a:prstGeom>
        </p:spPr>
      </p:pic>
      <p:sp>
        <p:nvSpPr>
          <p:cNvPr id="25" name="Text 20"/>
          <p:cNvSpPr/>
          <p:nvPr/>
        </p:nvSpPr>
        <p:spPr>
          <a:xfrm>
            <a:off x="8503920" y="4133088"/>
            <a:ext cx="2926080" cy="32004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Cybersecurity &amp; Pen Testing</a:t>
            </a:r>
            <a:endParaRPr lang="en-US" sz="1250" dirty="0"/>
          </a:p>
        </p:txBody>
      </p:sp>
      <p:sp>
        <p:nvSpPr>
          <p:cNvPr id="26" name="Text 21"/>
          <p:cNvSpPr/>
          <p:nvPr/>
        </p:nvSpPr>
        <p:spPr>
          <a:xfrm>
            <a:off x="8503920" y="4453128"/>
            <a:ext cx="2926080" cy="502920"/>
          </a:xfrm>
          <a:prstGeom prst="rect">
            <a:avLst/>
          </a:prstGeom>
          <a:noFill/>
          <a:ln/>
        </p:spPr>
        <p:txBody>
          <a:bodyPr wrap="square" lIns="0" tIns="0" rIns="0" bIns="0" rtlCol="0" anchor="ctr"/>
          <a:lstStyle/>
          <a:p>
            <a:pPr marL="0" indent="0">
              <a:lnSpc>
                <a:spcPct val="115000"/>
              </a:lnSpc>
              <a:buNone/>
            </a:pPr>
            <a:r>
              <a:rPr lang="en-US" sz="1000" dirty="0">
                <a:solidFill>
                  <a:srgbClr val="CADCFC"/>
                </a:solidFill>
                <a:latin typeface="Calibri" pitchFamily="34" charset="0"/>
                <a:ea typeface="Calibri" pitchFamily="34" charset="-122"/>
                <a:cs typeface="Calibri" pitchFamily="34" charset="-120"/>
              </a:rPr>
              <a:t>Certified Ethical Hacker with hands-on security testing</a:t>
            </a:r>
            <a:endParaRPr lang="en-US" sz="1000" dirty="0"/>
          </a:p>
        </p:txBody>
      </p:sp>
      <p:sp>
        <p:nvSpPr>
          <p:cNvPr id="27" name="Shape 22"/>
          <p:cNvSpPr/>
          <p:nvPr/>
        </p:nvSpPr>
        <p:spPr>
          <a:xfrm>
            <a:off x="7818120" y="5212080"/>
            <a:ext cx="502920" cy="502920"/>
          </a:xfrm>
          <a:prstGeom prst="ellipse">
            <a:avLst/>
          </a:prstGeom>
          <a:solidFill>
            <a:srgbClr val="2C3894"/>
          </a:solidFill>
          <a:ln/>
        </p:spPr>
      </p:sp>
      <p:pic>
        <p:nvPicPr>
          <p:cNvPr id="28" name="Image 3" descr="preencoded.png"/>
          <p:cNvPicPr>
            <a:picLocks noChangeAspect="1"/>
          </p:cNvPicPr>
          <p:nvPr/>
        </p:nvPicPr>
        <p:blipFill>
          <a:blip r:embed="rId6"/>
          <a:stretch>
            <a:fillRect/>
          </a:stretch>
        </p:blipFill>
        <p:spPr>
          <a:xfrm>
            <a:off x="7941564" y="5335524"/>
            <a:ext cx="256032" cy="256032"/>
          </a:xfrm>
          <a:prstGeom prst="rect">
            <a:avLst/>
          </a:prstGeom>
        </p:spPr>
      </p:pic>
      <p:sp>
        <p:nvSpPr>
          <p:cNvPr id="29" name="Text 23"/>
          <p:cNvSpPr/>
          <p:nvPr/>
        </p:nvSpPr>
        <p:spPr>
          <a:xfrm>
            <a:off x="8503920" y="5184648"/>
            <a:ext cx="2926080" cy="32004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Banking, Energy &amp; Health IT</a:t>
            </a:r>
            <a:endParaRPr lang="en-US" sz="1250" dirty="0"/>
          </a:p>
        </p:txBody>
      </p:sp>
      <p:sp>
        <p:nvSpPr>
          <p:cNvPr id="30" name="Text 24"/>
          <p:cNvSpPr/>
          <p:nvPr/>
        </p:nvSpPr>
        <p:spPr>
          <a:xfrm>
            <a:off x="8503920" y="5504688"/>
            <a:ext cx="2926080" cy="502920"/>
          </a:xfrm>
          <a:prstGeom prst="rect">
            <a:avLst/>
          </a:prstGeom>
          <a:noFill/>
          <a:ln/>
        </p:spPr>
        <p:txBody>
          <a:bodyPr wrap="square" lIns="0" tIns="0" rIns="0" bIns="0" rtlCol="0" anchor="ctr"/>
          <a:lstStyle/>
          <a:p>
            <a:pPr marL="0" indent="0">
              <a:lnSpc>
                <a:spcPct val="115000"/>
              </a:lnSpc>
              <a:buNone/>
            </a:pPr>
            <a:r>
              <a:rPr lang="en-US" sz="1000" dirty="0">
                <a:solidFill>
                  <a:srgbClr val="CADCFC"/>
                </a:solidFill>
                <a:latin typeface="Calibri" pitchFamily="34" charset="0"/>
                <a:ea typeface="Calibri" pitchFamily="34" charset="-122"/>
                <a:cs typeface="Calibri" pitchFamily="34" charset="-120"/>
              </a:rPr>
              <a:t>Deep domain expertise across regulated industries</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7315200" cy="548640"/>
          </a:xfrm>
          <a:prstGeom prst="rect">
            <a:avLst/>
          </a:prstGeom>
          <a:noFill/>
          <a:ln/>
        </p:spPr>
        <p:txBody>
          <a:bodyPr wrap="square" lIns="0" tIns="0" rIns="0" bIns="0" rtlCol="0" anchor="ctr"/>
          <a:lstStyle/>
          <a:p>
            <a:pPr marL="0" indent="0">
              <a:buNone/>
            </a:pPr>
            <a:r>
              <a:rPr lang="en-US" sz="3000" b="1" dirty="0">
                <a:solidFill>
                  <a:srgbClr val="1E2761"/>
                </a:solidFill>
                <a:latin typeface="Cambria" pitchFamily="34" charset="0"/>
                <a:ea typeface="Cambria" pitchFamily="34" charset="-122"/>
                <a:cs typeface="Cambria" pitchFamily="34" charset="-120"/>
              </a:rPr>
              <a:t>Career Timeline</a:t>
            </a:r>
            <a:endParaRPr lang="en-US" sz="3000" dirty="0"/>
          </a:p>
        </p:txBody>
      </p:sp>
      <p:sp>
        <p:nvSpPr>
          <p:cNvPr id="3" name="Text 1"/>
          <p:cNvSpPr/>
          <p:nvPr/>
        </p:nvSpPr>
        <p:spPr>
          <a:xfrm>
            <a:off x="640080" y="960120"/>
            <a:ext cx="8229600" cy="365760"/>
          </a:xfrm>
          <a:prstGeom prst="rect">
            <a:avLst/>
          </a:prstGeom>
          <a:noFill/>
          <a:ln/>
        </p:spPr>
        <p:txBody>
          <a:bodyPr wrap="square" lIns="0" tIns="0" rIns="0" bIns="0" rtlCol="0" anchor="ctr"/>
          <a:lstStyle/>
          <a:p>
            <a:pPr marL="0" indent="0">
              <a:buNone/>
            </a:pPr>
            <a:r>
              <a:rPr lang="en-US" sz="1300" dirty="0">
                <a:solidFill>
                  <a:srgbClr val="5B6472"/>
                </a:solidFill>
                <a:latin typeface="Calibri" pitchFamily="34" charset="0"/>
                <a:ea typeface="Calibri" pitchFamily="34" charset="-122"/>
                <a:cs typeface="Calibri" pitchFamily="34" charset="-120"/>
              </a:rPr>
              <a:t>Two decades of progressive leadership in software quality</a:t>
            </a:r>
            <a:endParaRPr lang="en-US" sz="1300" dirty="0"/>
          </a:p>
        </p:txBody>
      </p:sp>
      <p:sp>
        <p:nvSpPr>
          <p:cNvPr id="4" name="Shape 2"/>
          <p:cNvSpPr/>
          <p:nvPr/>
        </p:nvSpPr>
        <p:spPr>
          <a:xfrm>
            <a:off x="822960" y="3246120"/>
            <a:ext cx="10789920" cy="0"/>
          </a:xfrm>
          <a:prstGeom prst="line">
            <a:avLst/>
          </a:prstGeom>
          <a:noFill/>
          <a:ln w="31750">
            <a:solidFill>
              <a:srgbClr val="D7DCEC"/>
            </a:solidFill>
            <a:prstDash val="solid"/>
          </a:ln>
        </p:spPr>
      </p:sp>
      <p:sp>
        <p:nvSpPr>
          <p:cNvPr id="5" name="Shape 3"/>
          <p:cNvSpPr/>
          <p:nvPr/>
        </p:nvSpPr>
        <p:spPr>
          <a:xfrm>
            <a:off x="740664" y="3163824"/>
            <a:ext cx="164592" cy="164592"/>
          </a:xfrm>
          <a:prstGeom prst="ellipse">
            <a:avLst/>
          </a:prstGeom>
          <a:solidFill>
            <a:srgbClr val="1E2761"/>
          </a:solidFill>
          <a:ln w="19050">
            <a:solidFill>
              <a:srgbClr val="FFFFFF"/>
            </a:solidFill>
            <a:prstDash val="solid"/>
          </a:ln>
        </p:spPr>
      </p:sp>
      <p:sp>
        <p:nvSpPr>
          <p:cNvPr id="6" name="Text 4"/>
          <p:cNvSpPr/>
          <p:nvPr/>
        </p:nvSpPr>
        <p:spPr>
          <a:xfrm>
            <a:off x="45720" y="1828800"/>
            <a:ext cx="1554480" cy="274320"/>
          </a:xfrm>
          <a:prstGeom prst="rect">
            <a:avLst/>
          </a:prstGeom>
          <a:noFill/>
          <a:ln/>
        </p:spPr>
        <p:txBody>
          <a:bodyPr wrap="square" lIns="0" tIns="0" rIns="0" bIns="0" rtlCol="0" anchor="ctr"/>
          <a:lstStyle/>
          <a:p>
            <a:pPr marL="0" indent="0" algn="ctr">
              <a:buNone/>
            </a:pPr>
            <a:r>
              <a:rPr lang="en-US" sz="1000" b="1" dirty="0">
                <a:solidFill>
                  <a:srgbClr val="3D5AFE"/>
                </a:solidFill>
                <a:latin typeface="Calibri" pitchFamily="34" charset="0"/>
                <a:ea typeface="Calibri" pitchFamily="34" charset="-122"/>
                <a:cs typeface="Calibri" pitchFamily="34" charset="-120"/>
              </a:rPr>
              <a:t>2004–2008</a:t>
            </a:r>
            <a:endParaRPr lang="en-US" sz="1000" dirty="0"/>
          </a:p>
        </p:txBody>
      </p:sp>
      <p:sp>
        <p:nvSpPr>
          <p:cNvPr id="7" name="Text 5"/>
          <p:cNvSpPr/>
          <p:nvPr/>
        </p:nvSpPr>
        <p:spPr>
          <a:xfrm>
            <a:off x="45720" y="2103120"/>
            <a:ext cx="1554480" cy="502920"/>
          </a:xfrm>
          <a:prstGeom prst="rect">
            <a:avLst/>
          </a:prstGeom>
          <a:noFill/>
          <a:ln/>
        </p:spPr>
        <p:txBody>
          <a:bodyPr wrap="square" lIns="0" tIns="0" rIns="0" bIns="0" rtlCol="0" anchor="ctr"/>
          <a:lstStyle/>
          <a:p>
            <a:pPr marL="0" indent="0" algn="ctr">
              <a:lnSpc>
                <a:spcPct val="105000"/>
              </a:lnSpc>
              <a:buNone/>
            </a:pPr>
            <a:r>
              <a:rPr lang="en-US" sz="1050" b="1" dirty="0">
                <a:solidFill>
                  <a:srgbClr val="1F2430"/>
                </a:solidFill>
                <a:latin typeface="Calibri" pitchFamily="34" charset="0"/>
                <a:ea typeface="Calibri" pitchFamily="34" charset="-122"/>
                <a:cs typeface="Calibri" pitchFamily="34" charset="-120"/>
              </a:rPr>
              <a:t>Tempus Trans</a:t>
            </a:r>
            <a:endParaRPr lang="en-US" sz="1050" dirty="0"/>
          </a:p>
        </p:txBody>
      </p:sp>
      <p:sp>
        <p:nvSpPr>
          <p:cNvPr id="8" name="Text 6"/>
          <p:cNvSpPr/>
          <p:nvPr/>
        </p:nvSpPr>
        <p:spPr>
          <a:xfrm>
            <a:off x="45720" y="2423160"/>
            <a:ext cx="1554480" cy="548640"/>
          </a:xfrm>
          <a:prstGeom prst="rect">
            <a:avLst/>
          </a:prstGeom>
          <a:noFill/>
          <a:ln/>
        </p:spPr>
        <p:txBody>
          <a:bodyPr wrap="square" lIns="0" tIns="0" rIns="0" bIns="0" rtlCol="0" anchor="ctr"/>
          <a:lstStyle/>
          <a:p>
            <a:pPr marL="0" indent="0" algn="ctr">
              <a:lnSpc>
                <a:spcPct val="105000"/>
              </a:lnSpc>
              <a:buNone/>
            </a:pPr>
            <a:r>
              <a:rPr lang="en-US" sz="900" dirty="0">
                <a:solidFill>
                  <a:srgbClr val="5B6472"/>
                </a:solidFill>
                <a:latin typeface="Calibri" pitchFamily="34" charset="0"/>
                <a:ea typeface="Calibri" pitchFamily="34" charset="-122"/>
                <a:cs typeface="Calibri" pitchFamily="34" charset="-120"/>
              </a:rPr>
              <a:t>Sales Director</a:t>
            </a:r>
            <a:endParaRPr lang="en-US" sz="900" dirty="0"/>
          </a:p>
        </p:txBody>
      </p:sp>
      <p:sp>
        <p:nvSpPr>
          <p:cNvPr id="9" name="Shape 7"/>
          <p:cNvSpPr/>
          <p:nvPr/>
        </p:nvSpPr>
        <p:spPr>
          <a:xfrm>
            <a:off x="2282081" y="3163824"/>
            <a:ext cx="164592" cy="164592"/>
          </a:xfrm>
          <a:prstGeom prst="ellipse">
            <a:avLst/>
          </a:prstGeom>
          <a:solidFill>
            <a:srgbClr val="1E2761"/>
          </a:solidFill>
          <a:ln w="19050">
            <a:solidFill>
              <a:srgbClr val="FFFFFF"/>
            </a:solidFill>
            <a:prstDash val="solid"/>
          </a:ln>
        </p:spPr>
      </p:sp>
      <p:sp>
        <p:nvSpPr>
          <p:cNvPr id="10" name="Text 8"/>
          <p:cNvSpPr/>
          <p:nvPr/>
        </p:nvSpPr>
        <p:spPr>
          <a:xfrm>
            <a:off x="1587137" y="3520440"/>
            <a:ext cx="1554480" cy="274320"/>
          </a:xfrm>
          <a:prstGeom prst="rect">
            <a:avLst/>
          </a:prstGeom>
          <a:noFill/>
          <a:ln/>
        </p:spPr>
        <p:txBody>
          <a:bodyPr wrap="square" lIns="0" tIns="0" rIns="0" bIns="0" rtlCol="0" anchor="ctr"/>
          <a:lstStyle/>
          <a:p>
            <a:pPr marL="0" indent="0" algn="ctr">
              <a:buNone/>
            </a:pPr>
            <a:r>
              <a:rPr lang="en-US" sz="1000" b="1" dirty="0">
                <a:solidFill>
                  <a:srgbClr val="3D5AFE"/>
                </a:solidFill>
                <a:latin typeface="Calibri" pitchFamily="34" charset="0"/>
                <a:ea typeface="Calibri" pitchFamily="34" charset="-122"/>
                <a:cs typeface="Calibri" pitchFamily="34" charset="-120"/>
              </a:rPr>
              <a:t>2008–2010</a:t>
            </a:r>
            <a:endParaRPr lang="en-US" sz="1000" dirty="0"/>
          </a:p>
        </p:txBody>
      </p:sp>
      <p:sp>
        <p:nvSpPr>
          <p:cNvPr id="11" name="Text 9"/>
          <p:cNvSpPr/>
          <p:nvPr/>
        </p:nvSpPr>
        <p:spPr>
          <a:xfrm>
            <a:off x="1587137" y="3794760"/>
            <a:ext cx="1554480" cy="502920"/>
          </a:xfrm>
          <a:prstGeom prst="rect">
            <a:avLst/>
          </a:prstGeom>
          <a:noFill/>
          <a:ln/>
        </p:spPr>
        <p:txBody>
          <a:bodyPr wrap="square" lIns="0" tIns="0" rIns="0" bIns="0" rtlCol="0" anchor="ctr"/>
          <a:lstStyle/>
          <a:p>
            <a:pPr marL="0" indent="0" algn="ctr">
              <a:lnSpc>
                <a:spcPct val="105000"/>
              </a:lnSpc>
              <a:buNone/>
            </a:pPr>
            <a:r>
              <a:rPr lang="en-US" sz="1050" b="1" dirty="0">
                <a:solidFill>
                  <a:srgbClr val="1F2430"/>
                </a:solidFill>
                <a:latin typeface="Calibri" pitchFamily="34" charset="0"/>
                <a:ea typeface="Calibri" pitchFamily="34" charset="-122"/>
                <a:cs typeface="Calibri" pitchFamily="34" charset="-120"/>
              </a:rPr>
              <a:t>Ness KDC / Javys / Focus</a:t>
            </a:r>
            <a:endParaRPr lang="en-US" sz="1050" dirty="0"/>
          </a:p>
        </p:txBody>
      </p:sp>
      <p:sp>
        <p:nvSpPr>
          <p:cNvPr id="12" name="Text 10"/>
          <p:cNvSpPr/>
          <p:nvPr/>
        </p:nvSpPr>
        <p:spPr>
          <a:xfrm>
            <a:off x="1587137" y="4297680"/>
            <a:ext cx="1554480" cy="548640"/>
          </a:xfrm>
          <a:prstGeom prst="rect">
            <a:avLst/>
          </a:prstGeom>
          <a:noFill/>
          <a:ln/>
        </p:spPr>
        <p:txBody>
          <a:bodyPr wrap="square" lIns="0" tIns="0" rIns="0" bIns="0" rtlCol="0" anchor="ctr"/>
          <a:lstStyle/>
          <a:p>
            <a:pPr marL="0" indent="0" algn="ctr">
              <a:lnSpc>
                <a:spcPct val="105000"/>
              </a:lnSpc>
              <a:buNone/>
            </a:pPr>
            <a:r>
              <a:rPr lang="en-US" sz="900" dirty="0">
                <a:solidFill>
                  <a:srgbClr val="5B6472"/>
                </a:solidFill>
                <a:latin typeface="Calibri" pitchFamily="34" charset="0"/>
                <a:ea typeface="Calibri" pitchFamily="34" charset="-122"/>
                <a:cs typeface="Calibri" pitchFamily="34" charset="-120"/>
              </a:rPr>
              <a:t>QA Analyst</a:t>
            </a:r>
            <a:endParaRPr lang="en-US" sz="900" dirty="0"/>
          </a:p>
        </p:txBody>
      </p:sp>
      <p:sp>
        <p:nvSpPr>
          <p:cNvPr id="13" name="Shape 11"/>
          <p:cNvSpPr/>
          <p:nvPr/>
        </p:nvSpPr>
        <p:spPr>
          <a:xfrm>
            <a:off x="3823498" y="3163824"/>
            <a:ext cx="164592" cy="164592"/>
          </a:xfrm>
          <a:prstGeom prst="ellipse">
            <a:avLst/>
          </a:prstGeom>
          <a:solidFill>
            <a:srgbClr val="1E2761"/>
          </a:solidFill>
          <a:ln w="19050">
            <a:solidFill>
              <a:srgbClr val="FFFFFF"/>
            </a:solidFill>
            <a:prstDash val="solid"/>
          </a:ln>
        </p:spPr>
      </p:sp>
      <p:sp>
        <p:nvSpPr>
          <p:cNvPr id="14" name="Text 12"/>
          <p:cNvSpPr/>
          <p:nvPr/>
        </p:nvSpPr>
        <p:spPr>
          <a:xfrm>
            <a:off x="3128554" y="1828800"/>
            <a:ext cx="1554480" cy="274320"/>
          </a:xfrm>
          <a:prstGeom prst="rect">
            <a:avLst/>
          </a:prstGeom>
          <a:noFill/>
          <a:ln/>
        </p:spPr>
        <p:txBody>
          <a:bodyPr wrap="square" lIns="0" tIns="0" rIns="0" bIns="0" rtlCol="0" anchor="ctr"/>
          <a:lstStyle/>
          <a:p>
            <a:pPr marL="0" indent="0" algn="ctr">
              <a:buNone/>
            </a:pPr>
            <a:r>
              <a:rPr lang="en-US" sz="1000" b="1" dirty="0">
                <a:solidFill>
                  <a:srgbClr val="3D5AFE"/>
                </a:solidFill>
                <a:latin typeface="Calibri" pitchFamily="34" charset="0"/>
                <a:ea typeface="Calibri" pitchFamily="34" charset="-122"/>
                <a:cs typeface="Calibri" pitchFamily="34" charset="-120"/>
              </a:rPr>
              <a:t>2010–2015</a:t>
            </a:r>
            <a:endParaRPr lang="en-US" sz="1000" dirty="0"/>
          </a:p>
        </p:txBody>
      </p:sp>
      <p:sp>
        <p:nvSpPr>
          <p:cNvPr id="15" name="Text 13"/>
          <p:cNvSpPr/>
          <p:nvPr/>
        </p:nvSpPr>
        <p:spPr>
          <a:xfrm>
            <a:off x="3128554" y="2103120"/>
            <a:ext cx="1554480" cy="502920"/>
          </a:xfrm>
          <a:prstGeom prst="rect">
            <a:avLst/>
          </a:prstGeom>
          <a:noFill/>
          <a:ln/>
        </p:spPr>
        <p:txBody>
          <a:bodyPr wrap="square" lIns="0" tIns="0" rIns="0" bIns="0" rtlCol="0" anchor="ctr"/>
          <a:lstStyle/>
          <a:p>
            <a:pPr marL="0" indent="0" algn="ctr">
              <a:lnSpc>
                <a:spcPct val="105000"/>
              </a:lnSpc>
              <a:buNone/>
            </a:pPr>
            <a:r>
              <a:rPr lang="en-US" sz="1050" b="1" dirty="0">
                <a:solidFill>
                  <a:srgbClr val="1F2430"/>
                </a:solidFill>
                <a:latin typeface="Calibri" pitchFamily="34" charset="0"/>
                <a:ea typeface="Calibri" pitchFamily="34" charset="-122"/>
                <a:cs typeface="Calibri" pitchFamily="34" charset="-120"/>
              </a:rPr>
              <a:t>RWE IT / FPT Slovakia</a:t>
            </a:r>
            <a:endParaRPr lang="en-US" sz="1050" dirty="0"/>
          </a:p>
        </p:txBody>
      </p:sp>
      <p:sp>
        <p:nvSpPr>
          <p:cNvPr id="16" name="Text 14"/>
          <p:cNvSpPr/>
          <p:nvPr/>
        </p:nvSpPr>
        <p:spPr>
          <a:xfrm>
            <a:off x="3128554" y="2606040"/>
            <a:ext cx="1554480" cy="548640"/>
          </a:xfrm>
          <a:prstGeom prst="rect">
            <a:avLst/>
          </a:prstGeom>
          <a:noFill/>
          <a:ln/>
        </p:spPr>
        <p:txBody>
          <a:bodyPr wrap="square" lIns="0" tIns="0" rIns="0" bIns="0" rtlCol="0" anchor="ctr"/>
          <a:lstStyle/>
          <a:p>
            <a:pPr marL="0" indent="0" algn="ctr">
              <a:lnSpc>
                <a:spcPct val="105000"/>
              </a:lnSpc>
              <a:buNone/>
            </a:pPr>
            <a:r>
              <a:rPr lang="en-US" sz="900" dirty="0">
                <a:solidFill>
                  <a:srgbClr val="5B6472"/>
                </a:solidFill>
                <a:latin typeface="Calibri" pitchFamily="34" charset="0"/>
                <a:ea typeface="Calibri" pitchFamily="34" charset="-122"/>
                <a:cs typeface="Calibri" pitchFamily="34" charset="-120"/>
              </a:rPr>
              <a:t>Senior QA &amp; Test Manager</a:t>
            </a:r>
            <a:endParaRPr lang="en-US" sz="900" dirty="0"/>
          </a:p>
        </p:txBody>
      </p:sp>
      <p:sp>
        <p:nvSpPr>
          <p:cNvPr id="17" name="Shape 15"/>
          <p:cNvSpPr/>
          <p:nvPr/>
        </p:nvSpPr>
        <p:spPr>
          <a:xfrm>
            <a:off x="5364915" y="3163824"/>
            <a:ext cx="164592" cy="164592"/>
          </a:xfrm>
          <a:prstGeom prst="ellipse">
            <a:avLst/>
          </a:prstGeom>
          <a:solidFill>
            <a:srgbClr val="1E2761"/>
          </a:solidFill>
          <a:ln w="19050">
            <a:solidFill>
              <a:srgbClr val="FFFFFF"/>
            </a:solidFill>
            <a:prstDash val="solid"/>
          </a:ln>
        </p:spPr>
      </p:sp>
      <p:sp>
        <p:nvSpPr>
          <p:cNvPr id="18" name="Text 16"/>
          <p:cNvSpPr/>
          <p:nvPr/>
        </p:nvSpPr>
        <p:spPr>
          <a:xfrm>
            <a:off x="4669971" y="3520440"/>
            <a:ext cx="1554480" cy="274320"/>
          </a:xfrm>
          <a:prstGeom prst="rect">
            <a:avLst/>
          </a:prstGeom>
          <a:noFill/>
          <a:ln/>
        </p:spPr>
        <p:txBody>
          <a:bodyPr wrap="square" lIns="0" tIns="0" rIns="0" bIns="0" rtlCol="0" anchor="ctr"/>
          <a:lstStyle/>
          <a:p>
            <a:pPr marL="0" indent="0" algn="ctr">
              <a:buNone/>
            </a:pPr>
            <a:r>
              <a:rPr lang="en-US" sz="1000" b="1" dirty="0">
                <a:solidFill>
                  <a:srgbClr val="3D5AFE"/>
                </a:solidFill>
                <a:latin typeface="Calibri" pitchFamily="34" charset="0"/>
                <a:ea typeface="Calibri" pitchFamily="34" charset="-122"/>
                <a:cs typeface="Calibri" pitchFamily="34" charset="-120"/>
              </a:rPr>
              <a:t>2015–2019</a:t>
            </a:r>
            <a:endParaRPr lang="en-US" sz="1000" dirty="0"/>
          </a:p>
        </p:txBody>
      </p:sp>
      <p:sp>
        <p:nvSpPr>
          <p:cNvPr id="19" name="Text 17"/>
          <p:cNvSpPr/>
          <p:nvPr/>
        </p:nvSpPr>
        <p:spPr>
          <a:xfrm>
            <a:off x="4669971" y="3794760"/>
            <a:ext cx="1554480" cy="502920"/>
          </a:xfrm>
          <a:prstGeom prst="rect">
            <a:avLst/>
          </a:prstGeom>
          <a:noFill/>
          <a:ln/>
        </p:spPr>
        <p:txBody>
          <a:bodyPr wrap="square" lIns="0" tIns="0" rIns="0" bIns="0" rtlCol="0" anchor="ctr"/>
          <a:lstStyle/>
          <a:p>
            <a:pPr marL="0" indent="0" algn="ctr">
              <a:lnSpc>
                <a:spcPct val="105000"/>
              </a:lnSpc>
              <a:buNone/>
            </a:pPr>
            <a:r>
              <a:rPr lang="en-US" sz="1050" b="1" dirty="0">
                <a:solidFill>
                  <a:srgbClr val="1F2430"/>
                </a:solidFill>
                <a:latin typeface="Calibri" pitchFamily="34" charset="0"/>
                <a:ea typeface="Calibri" pitchFamily="34" charset="-122"/>
                <a:cs typeface="Calibri" pitchFamily="34" charset="-120"/>
              </a:rPr>
              <a:t>ATOS IT Solutions</a:t>
            </a:r>
            <a:endParaRPr lang="en-US" sz="1050" dirty="0"/>
          </a:p>
        </p:txBody>
      </p:sp>
      <p:sp>
        <p:nvSpPr>
          <p:cNvPr id="20" name="Text 18"/>
          <p:cNvSpPr/>
          <p:nvPr/>
        </p:nvSpPr>
        <p:spPr>
          <a:xfrm>
            <a:off x="4669971" y="4114800"/>
            <a:ext cx="1554480" cy="548640"/>
          </a:xfrm>
          <a:prstGeom prst="rect">
            <a:avLst/>
          </a:prstGeom>
          <a:noFill/>
          <a:ln/>
        </p:spPr>
        <p:txBody>
          <a:bodyPr wrap="square" lIns="0" tIns="0" rIns="0" bIns="0" rtlCol="0" anchor="ctr"/>
          <a:lstStyle/>
          <a:p>
            <a:pPr marL="0" indent="0" algn="ctr">
              <a:lnSpc>
                <a:spcPct val="105000"/>
              </a:lnSpc>
              <a:buNone/>
            </a:pPr>
            <a:r>
              <a:rPr lang="en-US" sz="900" dirty="0">
                <a:solidFill>
                  <a:srgbClr val="5B6472"/>
                </a:solidFill>
                <a:latin typeface="Calibri" pitchFamily="34" charset="0"/>
                <a:ea typeface="Calibri" pitchFamily="34" charset="-122"/>
                <a:cs typeface="Calibri" pitchFamily="34" charset="-120"/>
              </a:rPr>
              <a:t>Head of Testing</a:t>
            </a:r>
            <a:endParaRPr lang="en-US" sz="900" dirty="0"/>
          </a:p>
        </p:txBody>
      </p:sp>
      <p:sp>
        <p:nvSpPr>
          <p:cNvPr id="21" name="Shape 19"/>
          <p:cNvSpPr/>
          <p:nvPr/>
        </p:nvSpPr>
        <p:spPr>
          <a:xfrm>
            <a:off x="6906333" y="3163824"/>
            <a:ext cx="164592" cy="164592"/>
          </a:xfrm>
          <a:prstGeom prst="ellipse">
            <a:avLst/>
          </a:prstGeom>
          <a:solidFill>
            <a:srgbClr val="1E2761"/>
          </a:solidFill>
          <a:ln w="19050">
            <a:solidFill>
              <a:srgbClr val="FFFFFF"/>
            </a:solidFill>
            <a:prstDash val="solid"/>
          </a:ln>
        </p:spPr>
      </p:sp>
      <p:sp>
        <p:nvSpPr>
          <p:cNvPr id="22" name="Text 20"/>
          <p:cNvSpPr/>
          <p:nvPr/>
        </p:nvSpPr>
        <p:spPr>
          <a:xfrm>
            <a:off x="6211389" y="1828800"/>
            <a:ext cx="1554480" cy="274320"/>
          </a:xfrm>
          <a:prstGeom prst="rect">
            <a:avLst/>
          </a:prstGeom>
          <a:noFill/>
          <a:ln/>
        </p:spPr>
        <p:txBody>
          <a:bodyPr wrap="square" lIns="0" tIns="0" rIns="0" bIns="0" rtlCol="0" anchor="ctr"/>
          <a:lstStyle/>
          <a:p>
            <a:pPr marL="0" indent="0" algn="ctr">
              <a:buNone/>
            </a:pPr>
            <a:r>
              <a:rPr lang="en-US" sz="1000" b="1" dirty="0">
                <a:solidFill>
                  <a:srgbClr val="3D5AFE"/>
                </a:solidFill>
                <a:latin typeface="Calibri" pitchFamily="34" charset="0"/>
                <a:ea typeface="Calibri" pitchFamily="34" charset="-122"/>
                <a:cs typeface="Calibri" pitchFamily="34" charset="-120"/>
              </a:rPr>
              <a:t>2019</a:t>
            </a:r>
            <a:endParaRPr lang="en-US" sz="1000" dirty="0"/>
          </a:p>
        </p:txBody>
      </p:sp>
      <p:sp>
        <p:nvSpPr>
          <p:cNvPr id="23" name="Text 21"/>
          <p:cNvSpPr/>
          <p:nvPr/>
        </p:nvSpPr>
        <p:spPr>
          <a:xfrm>
            <a:off x="6211389" y="2103120"/>
            <a:ext cx="1554480" cy="502920"/>
          </a:xfrm>
          <a:prstGeom prst="rect">
            <a:avLst/>
          </a:prstGeom>
          <a:noFill/>
          <a:ln/>
        </p:spPr>
        <p:txBody>
          <a:bodyPr wrap="square" lIns="0" tIns="0" rIns="0" bIns="0" rtlCol="0" anchor="ctr"/>
          <a:lstStyle/>
          <a:p>
            <a:pPr marL="0" indent="0" algn="ctr">
              <a:lnSpc>
                <a:spcPct val="105000"/>
              </a:lnSpc>
              <a:buNone/>
            </a:pPr>
            <a:r>
              <a:rPr lang="en-US" sz="1050" b="1" dirty="0">
                <a:solidFill>
                  <a:srgbClr val="1F2430"/>
                </a:solidFill>
                <a:latin typeface="Calibri" pitchFamily="34" charset="0"/>
                <a:ea typeface="Calibri" pitchFamily="34" charset="-122"/>
                <a:cs typeface="Calibri" pitchFamily="34" charset="-120"/>
              </a:rPr>
              <a:t>Erste Group International</a:t>
            </a:r>
            <a:endParaRPr lang="en-US" sz="1050" dirty="0"/>
          </a:p>
        </p:txBody>
      </p:sp>
      <p:sp>
        <p:nvSpPr>
          <p:cNvPr id="24" name="Text 22"/>
          <p:cNvSpPr/>
          <p:nvPr/>
        </p:nvSpPr>
        <p:spPr>
          <a:xfrm>
            <a:off x="6211389" y="2606040"/>
            <a:ext cx="1554480" cy="548640"/>
          </a:xfrm>
          <a:prstGeom prst="rect">
            <a:avLst/>
          </a:prstGeom>
          <a:noFill/>
          <a:ln/>
        </p:spPr>
        <p:txBody>
          <a:bodyPr wrap="square" lIns="0" tIns="0" rIns="0" bIns="0" rtlCol="0" anchor="ctr"/>
          <a:lstStyle/>
          <a:p>
            <a:pPr marL="0" indent="0" algn="ctr">
              <a:lnSpc>
                <a:spcPct val="105000"/>
              </a:lnSpc>
              <a:buNone/>
            </a:pPr>
            <a:r>
              <a:rPr lang="en-US" sz="900" dirty="0">
                <a:solidFill>
                  <a:srgbClr val="5B6472"/>
                </a:solidFill>
                <a:latin typeface="Calibri" pitchFamily="34" charset="0"/>
                <a:ea typeface="Calibri" pitchFamily="34" charset="-122"/>
                <a:cs typeface="Calibri" pitchFamily="34" charset="-120"/>
              </a:rPr>
              <a:t>Project Test Manager</a:t>
            </a:r>
            <a:endParaRPr lang="en-US" sz="900" dirty="0"/>
          </a:p>
        </p:txBody>
      </p:sp>
      <p:sp>
        <p:nvSpPr>
          <p:cNvPr id="25" name="Shape 23"/>
          <p:cNvSpPr/>
          <p:nvPr/>
        </p:nvSpPr>
        <p:spPr>
          <a:xfrm>
            <a:off x="8447750" y="3163824"/>
            <a:ext cx="164592" cy="164592"/>
          </a:xfrm>
          <a:prstGeom prst="ellipse">
            <a:avLst/>
          </a:prstGeom>
          <a:solidFill>
            <a:srgbClr val="1E2761"/>
          </a:solidFill>
          <a:ln w="19050">
            <a:solidFill>
              <a:srgbClr val="FFFFFF"/>
            </a:solidFill>
            <a:prstDash val="solid"/>
          </a:ln>
        </p:spPr>
      </p:sp>
      <p:sp>
        <p:nvSpPr>
          <p:cNvPr id="26" name="Text 24"/>
          <p:cNvSpPr/>
          <p:nvPr/>
        </p:nvSpPr>
        <p:spPr>
          <a:xfrm>
            <a:off x="7752806" y="3520440"/>
            <a:ext cx="1554480" cy="274320"/>
          </a:xfrm>
          <a:prstGeom prst="rect">
            <a:avLst/>
          </a:prstGeom>
          <a:noFill/>
          <a:ln/>
        </p:spPr>
        <p:txBody>
          <a:bodyPr wrap="square" lIns="0" tIns="0" rIns="0" bIns="0" rtlCol="0" anchor="ctr"/>
          <a:lstStyle/>
          <a:p>
            <a:pPr marL="0" indent="0" algn="ctr">
              <a:buNone/>
            </a:pPr>
            <a:r>
              <a:rPr lang="en-US" sz="1000" b="1" dirty="0">
                <a:solidFill>
                  <a:srgbClr val="3D5AFE"/>
                </a:solidFill>
                <a:latin typeface="Calibri" pitchFamily="34" charset="0"/>
                <a:ea typeface="Calibri" pitchFamily="34" charset="-122"/>
                <a:cs typeface="Calibri" pitchFamily="34" charset="-120"/>
              </a:rPr>
              <a:t>2020–2021</a:t>
            </a:r>
            <a:endParaRPr lang="en-US" sz="1000" dirty="0"/>
          </a:p>
        </p:txBody>
      </p:sp>
      <p:sp>
        <p:nvSpPr>
          <p:cNvPr id="27" name="Text 25"/>
          <p:cNvSpPr/>
          <p:nvPr/>
        </p:nvSpPr>
        <p:spPr>
          <a:xfrm>
            <a:off x="7752806" y="3794760"/>
            <a:ext cx="1554480" cy="502920"/>
          </a:xfrm>
          <a:prstGeom prst="rect">
            <a:avLst/>
          </a:prstGeom>
          <a:noFill/>
          <a:ln/>
        </p:spPr>
        <p:txBody>
          <a:bodyPr wrap="square" lIns="0" tIns="0" rIns="0" bIns="0" rtlCol="0" anchor="ctr"/>
          <a:lstStyle/>
          <a:p>
            <a:pPr marL="0" indent="0" algn="ctr">
              <a:lnSpc>
                <a:spcPct val="105000"/>
              </a:lnSpc>
              <a:buNone/>
            </a:pPr>
            <a:r>
              <a:rPr lang="en-US" sz="1050" b="1" dirty="0">
                <a:solidFill>
                  <a:srgbClr val="1F2430"/>
                </a:solidFill>
                <a:latin typeface="Calibri" pitchFamily="34" charset="0"/>
                <a:ea typeface="Calibri" pitchFamily="34" charset="-122"/>
                <a:cs typeface="Calibri" pitchFamily="34" charset="-120"/>
              </a:rPr>
              <a:t>AAS Slovakia</a:t>
            </a:r>
            <a:endParaRPr lang="en-US" sz="1050" dirty="0"/>
          </a:p>
        </p:txBody>
      </p:sp>
      <p:sp>
        <p:nvSpPr>
          <p:cNvPr id="28" name="Text 26"/>
          <p:cNvSpPr/>
          <p:nvPr/>
        </p:nvSpPr>
        <p:spPr>
          <a:xfrm>
            <a:off x="7752806" y="4114800"/>
            <a:ext cx="1554480" cy="548640"/>
          </a:xfrm>
          <a:prstGeom prst="rect">
            <a:avLst/>
          </a:prstGeom>
          <a:noFill/>
          <a:ln/>
        </p:spPr>
        <p:txBody>
          <a:bodyPr wrap="square" lIns="0" tIns="0" rIns="0" bIns="0" rtlCol="0" anchor="ctr"/>
          <a:lstStyle/>
          <a:p>
            <a:pPr marL="0" indent="0" algn="ctr">
              <a:lnSpc>
                <a:spcPct val="105000"/>
              </a:lnSpc>
              <a:buNone/>
            </a:pPr>
            <a:r>
              <a:rPr lang="en-US" sz="900" dirty="0">
                <a:solidFill>
                  <a:srgbClr val="5B6472"/>
                </a:solidFill>
                <a:latin typeface="Calibri" pitchFamily="34" charset="0"/>
                <a:ea typeface="Calibri" pitchFamily="34" charset="-122"/>
                <a:cs typeface="Calibri" pitchFamily="34" charset="-120"/>
              </a:rPr>
              <a:t>Head of Testing</a:t>
            </a:r>
            <a:endParaRPr lang="en-US" sz="900" dirty="0"/>
          </a:p>
        </p:txBody>
      </p:sp>
      <p:sp>
        <p:nvSpPr>
          <p:cNvPr id="29" name="Shape 27"/>
          <p:cNvSpPr/>
          <p:nvPr/>
        </p:nvSpPr>
        <p:spPr>
          <a:xfrm>
            <a:off x="9989167" y="3163824"/>
            <a:ext cx="164592" cy="164592"/>
          </a:xfrm>
          <a:prstGeom prst="ellipse">
            <a:avLst/>
          </a:prstGeom>
          <a:solidFill>
            <a:srgbClr val="1E2761"/>
          </a:solidFill>
          <a:ln w="19050">
            <a:solidFill>
              <a:srgbClr val="FFFFFF"/>
            </a:solidFill>
            <a:prstDash val="solid"/>
          </a:ln>
        </p:spPr>
      </p:sp>
      <p:sp>
        <p:nvSpPr>
          <p:cNvPr id="30" name="Text 28"/>
          <p:cNvSpPr/>
          <p:nvPr/>
        </p:nvSpPr>
        <p:spPr>
          <a:xfrm>
            <a:off x="9294223" y="1828800"/>
            <a:ext cx="1554480" cy="274320"/>
          </a:xfrm>
          <a:prstGeom prst="rect">
            <a:avLst/>
          </a:prstGeom>
          <a:noFill/>
          <a:ln/>
        </p:spPr>
        <p:txBody>
          <a:bodyPr wrap="square" lIns="0" tIns="0" rIns="0" bIns="0" rtlCol="0" anchor="ctr"/>
          <a:lstStyle/>
          <a:p>
            <a:pPr marL="0" indent="0" algn="ctr">
              <a:buNone/>
            </a:pPr>
            <a:r>
              <a:rPr lang="en-US" sz="1000" b="1" dirty="0">
                <a:solidFill>
                  <a:srgbClr val="3D5AFE"/>
                </a:solidFill>
                <a:latin typeface="Calibri" pitchFamily="34" charset="0"/>
                <a:ea typeface="Calibri" pitchFamily="34" charset="-122"/>
                <a:cs typeface="Calibri" pitchFamily="34" charset="-120"/>
              </a:rPr>
              <a:t>2021–2025</a:t>
            </a:r>
            <a:endParaRPr lang="en-US" sz="1000" dirty="0"/>
          </a:p>
        </p:txBody>
      </p:sp>
      <p:sp>
        <p:nvSpPr>
          <p:cNvPr id="31" name="Text 29"/>
          <p:cNvSpPr/>
          <p:nvPr/>
        </p:nvSpPr>
        <p:spPr>
          <a:xfrm>
            <a:off x="9294223" y="2103120"/>
            <a:ext cx="1554480" cy="502920"/>
          </a:xfrm>
          <a:prstGeom prst="rect">
            <a:avLst/>
          </a:prstGeom>
          <a:noFill/>
          <a:ln/>
        </p:spPr>
        <p:txBody>
          <a:bodyPr wrap="square" lIns="0" tIns="0" rIns="0" bIns="0" rtlCol="0" anchor="ctr"/>
          <a:lstStyle/>
          <a:p>
            <a:pPr marL="0" indent="0" algn="ctr">
              <a:lnSpc>
                <a:spcPct val="105000"/>
              </a:lnSpc>
              <a:buNone/>
            </a:pPr>
            <a:r>
              <a:rPr lang="en-US" sz="1050" b="1" dirty="0">
                <a:solidFill>
                  <a:srgbClr val="1F2430"/>
                </a:solidFill>
                <a:latin typeface="Calibri" pitchFamily="34" charset="0"/>
                <a:ea typeface="Calibri" pitchFamily="34" charset="-122"/>
                <a:cs typeface="Calibri" pitchFamily="34" charset="-120"/>
              </a:rPr>
              <a:t>Siemens Healthineers</a:t>
            </a:r>
            <a:endParaRPr lang="en-US" sz="1050" dirty="0"/>
          </a:p>
        </p:txBody>
      </p:sp>
      <p:sp>
        <p:nvSpPr>
          <p:cNvPr id="32" name="Text 30"/>
          <p:cNvSpPr/>
          <p:nvPr/>
        </p:nvSpPr>
        <p:spPr>
          <a:xfrm>
            <a:off x="9294223" y="2423160"/>
            <a:ext cx="1554480" cy="548640"/>
          </a:xfrm>
          <a:prstGeom prst="rect">
            <a:avLst/>
          </a:prstGeom>
          <a:noFill/>
          <a:ln/>
        </p:spPr>
        <p:txBody>
          <a:bodyPr wrap="square" lIns="0" tIns="0" rIns="0" bIns="0" rtlCol="0" anchor="ctr"/>
          <a:lstStyle/>
          <a:p>
            <a:pPr marL="0" indent="0" algn="ctr">
              <a:lnSpc>
                <a:spcPct val="105000"/>
              </a:lnSpc>
              <a:buNone/>
            </a:pPr>
            <a:r>
              <a:rPr lang="en-US" sz="900" dirty="0">
                <a:solidFill>
                  <a:srgbClr val="5B6472"/>
                </a:solidFill>
                <a:latin typeface="Calibri" pitchFamily="34" charset="0"/>
                <a:ea typeface="Calibri" pitchFamily="34" charset="-122"/>
                <a:cs typeface="Calibri" pitchFamily="34" charset="-120"/>
              </a:rPr>
              <a:t>Product &amp; Solutions Dev. Team Lead</a:t>
            </a:r>
            <a:endParaRPr lang="en-US" sz="900" dirty="0"/>
          </a:p>
        </p:txBody>
      </p:sp>
      <p:sp>
        <p:nvSpPr>
          <p:cNvPr id="33" name="Shape 31"/>
          <p:cNvSpPr/>
          <p:nvPr/>
        </p:nvSpPr>
        <p:spPr>
          <a:xfrm>
            <a:off x="11530584" y="3163824"/>
            <a:ext cx="164592" cy="164592"/>
          </a:xfrm>
          <a:prstGeom prst="ellipse">
            <a:avLst/>
          </a:prstGeom>
          <a:solidFill>
            <a:srgbClr val="3D5AFE"/>
          </a:solidFill>
          <a:ln w="19050">
            <a:solidFill>
              <a:srgbClr val="FFFFFF"/>
            </a:solidFill>
            <a:prstDash val="solid"/>
          </a:ln>
        </p:spPr>
      </p:sp>
      <p:sp>
        <p:nvSpPr>
          <p:cNvPr id="34" name="Text 32"/>
          <p:cNvSpPr/>
          <p:nvPr/>
        </p:nvSpPr>
        <p:spPr>
          <a:xfrm>
            <a:off x="10835640" y="3520440"/>
            <a:ext cx="1554480" cy="274320"/>
          </a:xfrm>
          <a:prstGeom prst="rect">
            <a:avLst/>
          </a:prstGeom>
          <a:noFill/>
          <a:ln/>
        </p:spPr>
        <p:txBody>
          <a:bodyPr wrap="square" lIns="0" tIns="0" rIns="0" bIns="0" rtlCol="0" anchor="ctr"/>
          <a:lstStyle/>
          <a:p>
            <a:pPr marL="0" indent="0" algn="ctr">
              <a:buNone/>
            </a:pPr>
            <a:r>
              <a:rPr lang="en-US" sz="1000" b="1" dirty="0">
                <a:solidFill>
                  <a:srgbClr val="3D5AFE"/>
                </a:solidFill>
                <a:latin typeface="Calibri" pitchFamily="34" charset="0"/>
                <a:ea typeface="Calibri" pitchFamily="34" charset="-122"/>
                <a:cs typeface="Calibri" pitchFamily="34" charset="-120"/>
              </a:rPr>
              <a:t>2025–Present</a:t>
            </a:r>
            <a:endParaRPr lang="en-US" sz="1000" dirty="0"/>
          </a:p>
        </p:txBody>
      </p:sp>
      <p:sp>
        <p:nvSpPr>
          <p:cNvPr id="35" name="Text 33"/>
          <p:cNvSpPr/>
          <p:nvPr/>
        </p:nvSpPr>
        <p:spPr>
          <a:xfrm>
            <a:off x="10835640" y="3794760"/>
            <a:ext cx="1554480" cy="502920"/>
          </a:xfrm>
          <a:prstGeom prst="rect">
            <a:avLst/>
          </a:prstGeom>
          <a:noFill/>
          <a:ln/>
        </p:spPr>
        <p:txBody>
          <a:bodyPr wrap="square" lIns="0" tIns="0" rIns="0" bIns="0" rtlCol="0" anchor="ctr"/>
          <a:lstStyle/>
          <a:p>
            <a:pPr marL="0" indent="0" algn="ctr">
              <a:lnSpc>
                <a:spcPct val="105000"/>
              </a:lnSpc>
              <a:buNone/>
            </a:pPr>
            <a:r>
              <a:rPr lang="en-US" sz="1050" b="1" dirty="0">
                <a:solidFill>
                  <a:srgbClr val="1F2430"/>
                </a:solidFill>
                <a:latin typeface="Calibri" pitchFamily="34" charset="0"/>
                <a:ea typeface="Calibri" pitchFamily="34" charset="-122"/>
                <a:cs typeface="Calibri" pitchFamily="34" charset="-120"/>
              </a:rPr>
              <a:t>Ditec</a:t>
            </a:r>
            <a:endParaRPr lang="en-US" sz="1050" dirty="0"/>
          </a:p>
        </p:txBody>
      </p:sp>
      <p:sp>
        <p:nvSpPr>
          <p:cNvPr id="36" name="Text 34"/>
          <p:cNvSpPr/>
          <p:nvPr/>
        </p:nvSpPr>
        <p:spPr>
          <a:xfrm>
            <a:off x="10835640" y="4114800"/>
            <a:ext cx="1554480" cy="548640"/>
          </a:xfrm>
          <a:prstGeom prst="rect">
            <a:avLst/>
          </a:prstGeom>
          <a:noFill/>
          <a:ln/>
        </p:spPr>
        <p:txBody>
          <a:bodyPr wrap="square" lIns="0" tIns="0" rIns="0" bIns="0" rtlCol="0" anchor="ctr"/>
          <a:lstStyle/>
          <a:p>
            <a:pPr marL="0" indent="0" algn="ctr">
              <a:lnSpc>
                <a:spcPct val="105000"/>
              </a:lnSpc>
              <a:buNone/>
            </a:pPr>
            <a:r>
              <a:rPr lang="en-US" sz="900" dirty="0">
                <a:solidFill>
                  <a:srgbClr val="5B6472"/>
                </a:solidFill>
                <a:latin typeface="Calibri" pitchFamily="34" charset="0"/>
                <a:ea typeface="Calibri" pitchFamily="34" charset="-122"/>
                <a:cs typeface="Calibri" pitchFamily="34" charset="-120"/>
              </a:rPr>
              <a:t>Test Team Lead</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4206240" cy="6858000"/>
          </a:xfrm>
          <a:prstGeom prst="rect">
            <a:avLst/>
          </a:prstGeom>
          <a:solidFill>
            <a:srgbClr val="1E2761"/>
          </a:solidFill>
          <a:ln/>
        </p:spPr>
      </p:sp>
      <p:sp>
        <p:nvSpPr>
          <p:cNvPr id="3" name="Shape 1"/>
          <p:cNvSpPr/>
          <p:nvPr/>
        </p:nvSpPr>
        <p:spPr>
          <a:xfrm>
            <a:off x="548640" y="1463040"/>
            <a:ext cx="1005840" cy="1005840"/>
          </a:xfrm>
          <a:prstGeom prst="ellipse">
            <a:avLst/>
          </a:prstGeom>
          <a:solidFill>
            <a:srgbClr val="2C3894"/>
          </a:solidFill>
          <a:ln/>
        </p:spPr>
      </p:sp>
      <p:pic>
        <p:nvPicPr>
          <p:cNvPr id="4" name="Image 0" descr="preencoded.png"/>
          <p:cNvPicPr>
            <a:picLocks noChangeAspect="1"/>
          </p:cNvPicPr>
          <p:nvPr/>
        </p:nvPicPr>
        <p:blipFill>
          <a:blip r:embed="rId3"/>
          <a:stretch>
            <a:fillRect/>
          </a:stretch>
        </p:blipFill>
        <p:spPr>
          <a:xfrm>
            <a:off x="795528" y="1709928"/>
            <a:ext cx="512064" cy="512064"/>
          </a:xfrm>
          <a:prstGeom prst="rect">
            <a:avLst/>
          </a:prstGeom>
        </p:spPr>
      </p:pic>
      <p:sp>
        <p:nvSpPr>
          <p:cNvPr id="5" name="Text 2"/>
          <p:cNvSpPr/>
          <p:nvPr/>
        </p:nvSpPr>
        <p:spPr>
          <a:xfrm>
            <a:off x="548640" y="2697480"/>
            <a:ext cx="3291840" cy="320040"/>
          </a:xfrm>
          <a:prstGeom prst="rect">
            <a:avLst/>
          </a:prstGeom>
          <a:noFill/>
          <a:ln/>
        </p:spPr>
        <p:txBody>
          <a:bodyPr wrap="square" lIns="0" tIns="0" rIns="0" bIns="0" rtlCol="0" anchor="ctr"/>
          <a:lstStyle/>
          <a:p>
            <a:pPr marL="0" indent="0">
              <a:buNone/>
            </a:pPr>
            <a:r>
              <a:rPr lang="en-US" sz="1100" b="1" kern="0" spc="200" dirty="0">
                <a:solidFill>
                  <a:srgbClr val="CADCFC"/>
                </a:solidFill>
                <a:latin typeface="Calibri" pitchFamily="34" charset="0"/>
                <a:ea typeface="Calibri" pitchFamily="34" charset="-122"/>
                <a:cs typeface="Calibri" pitchFamily="34" charset="-120"/>
              </a:rPr>
              <a:t>CURRENT ROLE</a:t>
            </a:r>
            <a:endParaRPr lang="en-US" sz="1100" dirty="0"/>
          </a:p>
        </p:txBody>
      </p:sp>
      <p:sp>
        <p:nvSpPr>
          <p:cNvPr id="6" name="Text 3"/>
          <p:cNvSpPr/>
          <p:nvPr/>
        </p:nvSpPr>
        <p:spPr>
          <a:xfrm>
            <a:off x="548640" y="3017520"/>
            <a:ext cx="3291840" cy="548640"/>
          </a:xfrm>
          <a:prstGeom prst="rect">
            <a:avLst/>
          </a:prstGeom>
          <a:noFill/>
          <a:ln/>
        </p:spPr>
        <p:txBody>
          <a:bodyPr wrap="square" lIns="0" tIns="0" rIns="0" bIns="0"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Test Team Lead</a:t>
            </a:r>
            <a:endParaRPr lang="en-US" sz="2400" dirty="0"/>
          </a:p>
        </p:txBody>
      </p:sp>
      <p:sp>
        <p:nvSpPr>
          <p:cNvPr id="7" name="Text 4"/>
          <p:cNvSpPr/>
          <p:nvPr/>
        </p:nvSpPr>
        <p:spPr>
          <a:xfrm>
            <a:off x="548640" y="3566160"/>
            <a:ext cx="3291840" cy="365760"/>
          </a:xfrm>
          <a:prstGeom prst="rect">
            <a:avLst/>
          </a:prstGeom>
          <a:noFill/>
          <a:ln/>
        </p:spPr>
        <p:txBody>
          <a:bodyPr wrap="square" lIns="0" tIns="0" rIns="0" bIns="0" rtlCol="0" anchor="ctr"/>
          <a:lstStyle/>
          <a:p>
            <a:pPr marL="0" indent="0">
              <a:buNone/>
            </a:pPr>
            <a:r>
              <a:rPr lang="en-US" sz="1400" dirty="0">
                <a:solidFill>
                  <a:srgbClr val="CADCFC"/>
                </a:solidFill>
                <a:latin typeface="Calibri" pitchFamily="34" charset="0"/>
                <a:ea typeface="Calibri" pitchFamily="34" charset="-122"/>
                <a:cs typeface="Calibri" pitchFamily="34" charset="-120"/>
              </a:rPr>
              <a:t>Ditec, Bratislava</a:t>
            </a:r>
            <a:endParaRPr lang="en-US" sz="1400" dirty="0"/>
          </a:p>
        </p:txBody>
      </p:sp>
      <p:sp>
        <p:nvSpPr>
          <p:cNvPr id="8" name="Text 5"/>
          <p:cNvSpPr/>
          <p:nvPr/>
        </p:nvSpPr>
        <p:spPr>
          <a:xfrm>
            <a:off x="548640" y="3931920"/>
            <a:ext cx="3291840" cy="365760"/>
          </a:xfrm>
          <a:prstGeom prst="rect">
            <a:avLst/>
          </a:prstGeom>
          <a:noFill/>
          <a:ln/>
        </p:spPr>
        <p:txBody>
          <a:bodyPr wrap="square" lIns="0" tIns="0" rIns="0" bIns="0" rtlCol="0" anchor="ctr"/>
          <a:lstStyle/>
          <a:p>
            <a:pPr marL="0" indent="0">
              <a:buNone/>
            </a:pPr>
            <a:r>
              <a:rPr lang="en-US" sz="1200" i="1" dirty="0">
                <a:solidFill>
                  <a:srgbClr val="8C9CD9"/>
                </a:solidFill>
                <a:latin typeface="Calibri" pitchFamily="34" charset="0"/>
                <a:ea typeface="Calibri" pitchFamily="34" charset="-122"/>
                <a:cs typeface="Calibri" pitchFamily="34" charset="-120"/>
              </a:rPr>
              <a:t>May 2025 – Present</a:t>
            </a:r>
            <a:endParaRPr lang="en-US" sz="1200" dirty="0"/>
          </a:p>
        </p:txBody>
      </p:sp>
      <p:sp>
        <p:nvSpPr>
          <p:cNvPr id="9" name="Shape 6"/>
          <p:cNvSpPr/>
          <p:nvPr/>
        </p:nvSpPr>
        <p:spPr>
          <a:xfrm>
            <a:off x="4617720" y="685800"/>
            <a:ext cx="411480" cy="411480"/>
          </a:xfrm>
          <a:prstGeom prst="ellipse">
            <a:avLst/>
          </a:prstGeom>
          <a:solidFill>
            <a:srgbClr val="F3F5FC"/>
          </a:solidFill>
          <a:ln/>
        </p:spPr>
      </p:sp>
      <p:pic>
        <p:nvPicPr>
          <p:cNvPr id="10" name="Image 1" descr="preencoded.png"/>
          <p:cNvPicPr>
            <a:picLocks noChangeAspect="1"/>
          </p:cNvPicPr>
          <p:nvPr/>
        </p:nvPicPr>
        <p:blipFill>
          <a:blip r:embed="rId4"/>
          <a:stretch>
            <a:fillRect/>
          </a:stretch>
        </p:blipFill>
        <p:spPr>
          <a:xfrm>
            <a:off x="4700016" y="768096"/>
            <a:ext cx="246888" cy="246888"/>
          </a:xfrm>
          <a:prstGeom prst="rect">
            <a:avLst/>
          </a:prstGeom>
        </p:spPr>
      </p:pic>
      <p:sp>
        <p:nvSpPr>
          <p:cNvPr id="11" name="Text 7"/>
          <p:cNvSpPr/>
          <p:nvPr/>
        </p:nvSpPr>
        <p:spPr>
          <a:xfrm>
            <a:off x="5257800" y="640080"/>
            <a:ext cx="6217920" cy="320040"/>
          </a:xfrm>
          <a:prstGeom prst="rect">
            <a:avLst/>
          </a:prstGeom>
          <a:noFill/>
          <a:ln/>
        </p:spPr>
        <p:txBody>
          <a:bodyPr wrap="square" lIns="0" tIns="0" rIns="0" bIns="0" rtlCol="0" anchor="ctr"/>
          <a:lstStyle/>
          <a:p>
            <a:pPr marL="0" indent="0">
              <a:buNone/>
            </a:pPr>
            <a:r>
              <a:rPr lang="en-US" sz="1500" b="1" dirty="0">
                <a:solidFill>
                  <a:srgbClr val="1E2761"/>
                </a:solidFill>
                <a:latin typeface="Calibri" pitchFamily="34" charset="0"/>
                <a:ea typeface="Calibri" pitchFamily="34" charset="-122"/>
                <a:cs typeface="Calibri" pitchFamily="34" charset="-120"/>
              </a:rPr>
              <a:t>Verification Oversight</a:t>
            </a:r>
            <a:endParaRPr lang="en-US" sz="1500" dirty="0"/>
          </a:p>
        </p:txBody>
      </p:sp>
      <p:sp>
        <p:nvSpPr>
          <p:cNvPr id="12" name="Text 8"/>
          <p:cNvSpPr/>
          <p:nvPr/>
        </p:nvSpPr>
        <p:spPr>
          <a:xfrm>
            <a:off x="5257800" y="978408"/>
            <a:ext cx="6217920" cy="594360"/>
          </a:xfrm>
          <a:prstGeom prst="rect">
            <a:avLst/>
          </a:prstGeom>
          <a:noFill/>
          <a:ln/>
        </p:spPr>
        <p:txBody>
          <a:bodyPr wrap="square" lIns="0" tIns="0" rIns="0" bIns="0" rtlCol="0" anchor="ctr"/>
          <a:lstStyle/>
          <a:p>
            <a:pPr marL="0" indent="0">
              <a:lnSpc>
                <a:spcPct val="125000"/>
              </a:lnSpc>
              <a:buNone/>
            </a:pPr>
            <a:r>
              <a:rPr lang="en-US" sz="1200" dirty="0">
                <a:solidFill>
                  <a:srgbClr val="1F2430"/>
                </a:solidFill>
                <a:latin typeface="Calibri" pitchFamily="34" charset="0"/>
                <a:ea typeface="Calibri" pitchFamily="34" charset="-122"/>
                <a:cs typeface="Calibri" pitchFamily="34" charset="-120"/>
              </a:rPr>
              <a:t>Responsible for testing and verification processes, including formal monitoring and reporting.</a:t>
            </a:r>
            <a:endParaRPr lang="en-US" sz="1200" dirty="0"/>
          </a:p>
        </p:txBody>
      </p:sp>
      <p:sp>
        <p:nvSpPr>
          <p:cNvPr id="13" name="Shape 9"/>
          <p:cNvSpPr/>
          <p:nvPr/>
        </p:nvSpPr>
        <p:spPr>
          <a:xfrm>
            <a:off x="4617720" y="1965960"/>
            <a:ext cx="411480" cy="411480"/>
          </a:xfrm>
          <a:prstGeom prst="ellipse">
            <a:avLst/>
          </a:prstGeom>
          <a:solidFill>
            <a:srgbClr val="F3F5FC"/>
          </a:solidFill>
          <a:ln/>
        </p:spPr>
      </p:sp>
      <p:pic>
        <p:nvPicPr>
          <p:cNvPr id="14" name="Image 2" descr="preencoded.png"/>
          <p:cNvPicPr>
            <a:picLocks noChangeAspect="1"/>
          </p:cNvPicPr>
          <p:nvPr/>
        </p:nvPicPr>
        <p:blipFill>
          <a:blip r:embed="rId4"/>
          <a:stretch>
            <a:fillRect/>
          </a:stretch>
        </p:blipFill>
        <p:spPr>
          <a:xfrm>
            <a:off x="4700016" y="2048256"/>
            <a:ext cx="246888" cy="246888"/>
          </a:xfrm>
          <a:prstGeom prst="rect">
            <a:avLst/>
          </a:prstGeom>
        </p:spPr>
      </p:pic>
      <p:sp>
        <p:nvSpPr>
          <p:cNvPr id="15" name="Text 10"/>
          <p:cNvSpPr/>
          <p:nvPr/>
        </p:nvSpPr>
        <p:spPr>
          <a:xfrm>
            <a:off x="5257800" y="1920240"/>
            <a:ext cx="6217920" cy="320040"/>
          </a:xfrm>
          <a:prstGeom prst="rect">
            <a:avLst/>
          </a:prstGeom>
          <a:noFill/>
          <a:ln/>
        </p:spPr>
        <p:txBody>
          <a:bodyPr wrap="square" lIns="0" tIns="0" rIns="0" bIns="0" rtlCol="0" anchor="ctr"/>
          <a:lstStyle/>
          <a:p>
            <a:pPr marL="0" indent="0">
              <a:buNone/>
            </a:pPr>
            <a:r>
              <a:rPr lang="en-US" sz="1500" b="1" dirty="0">
                <a:solidFill>
                  <a:srgbClr val="1E2761"/>
                </a:solidFill>
                <a:latin typeface="Calibri" pitchFamily="34" charset="0"/>
                <a:ea typeface="Calibri" pitchFamily="34" charset="-122"/>
                <a:cs typeface="Calibri" pitchFamily="34" charset="-120"/>
              </a:rPr>
              <a:t>Leadership &amp; Mentoring</a:t>
            </a:r>
            <a:endParaRPr lang="en-US" sz="1500" dirty="0"/>
          </a:p>
        </p:txBody>
      </p:sp>
      <p:sp>
        <p:nvSpPr>
          <p:cNvPr id="16" name="Text 11"/>
          <p:cNvSpPr/>
          <p:nvPr/>
        </p:nvSpPr>
        <p:spPr>
          <a:xfrm>
            <a:off x="5257800" y="2258568"/>
            <a:ext cx="6217920" cy="594360"/>
          </a:xfrm>
          <a:prstGeom prst="rect">
            <a:avLst/>
          </a:prstGeom>
          <a:noFill/>
          <a:ln/>
        </p:spPr>
        <p:txBody>
          <a:bodyPr wrap="square" lIns="0" tIns="0" rIns="0" bIns="0" rtlCol="0" anchor="ctr"/>
          <a:lstStyle/>
          <a:p>
            <a:pPr marL="0" indent="0">
              <a:lnSpc>
                <a:spcPct val="125000"/>
              </a:lnSpc>
              <a:buNone/>
            </a:pPr>
            <a:r>
              <a:rPr lang="en-US" sz="1200" dirty="0">
                <a:solidFill>
                  <a:srgbClr val="1F2430"/>
                </a:solidFill>
                <a:latin typeface="Calibri" pitchFamily="34" charset="0"/>
                <a:ea typeface="Calibri" pitchFamily="34" charset="-122"/>
                <a:cs typeface="Calibri" pitchFamily="34" charset="-120"/>
              </a:rPr>
              <a:t>Leading, motivating, and managing the testing team while providing professional mentoring.</a:t>
            </a:r>
            <a:endParaRPr lang="en-US" sz="1200" dirty="0"/>
          </a:p>
        </p:txBody>
      </p:sp>
      <p:sp>
        <p:nvSpPr>
          <p:cNvPr id="17" name="Shape 12"/>
          <p:cNvSpPr/>
          <p:nvPr/>
        </p:nvSpPr>
        <p:spPr>
          <a:xfrm>
            <a:off x="4617720" y="3246120"/>
            <a:ext cx="411480" cy="411480"/>
          </a:xfrm>
          <a:prstGeom prst="ellipse">
            <a:avLst/>
          </a:prstGeom>
          <a:solidFill>
            <a:srgbClr val="F3F5FC"/>
          </a:solidFill>
          <a:ln/>
        </p:spPr>
      </p:sp>
      <p:pic>
        <p:nvPicPr>
          <p:cNvPr id="18" name="Image 3" descr="preencoded.png"/>
          <p:cNvPicPr>
            <a:picLocks noChangeAspect="1"/>
          </p:cNvPicPr>
          <p:nvPr/>
        </p:nvPicPr>
        <p:blipFill>
          <a:blip r:embed="rId4"/>
          <a:stretch>
            <a:fillRect/>
          </a:stretch>
        </p:blipFill>
        <p:spPr>
          <a:xfrm>
            <a:off x="4700016" y="3328416"/>
            <a:ext cx="246888" cy="246888"/>
          </a:xfrm>
          <a:prstGeom prst="rect">
            <a:avLst/>
          </a:prstGeom>
        </p:spPr>
      </p:pic>
      <p:sp>
        <p:nvSpPr>
          <p:cNvPr id="19" name="Text 13"/>
          <p:cNvSpPr/>
          <p:nvPr/>
        </p:nvSpPr>
        <p:spPr>
          <a:xfrm>
            <a:off x="5257800" y="3200400"/>
            <a:ext cx="6217920" cy="320040"/>
          </a:xfrm>
          <a:prstGeom prst="rect">
            <a:avLst/>
          </a:prstGeom>
          <a:noFill/>
          <a:ln/>
        </p:spPr>
        <p:txBody>
          <a:bodyPr wrap="square" lIns="0" tIns="0" rIns="0" bIns="0" rtlCol="0" anchor="ctr"/>
          <a:lstStyle/>
          <a:p>
            <a:pPr marL="0" indent="0">
              <a:buNone/>
            </a:pPr>
            <a:r>
              <a:rPr lang="en-US" sz="1500" b="1" dirty="0">
                <a:solidFill>
                  <a:srgbClr val="1E2761"/>
                </a:solidFill>
                <a:latin typeface="Calibri" pitchFamily="34" charset="0"/>
                <a:ea typeface="Calibri" pitchFamily="34" charset="-122"/>
                <a:cs typeface="Calibri" pitchFamily="34" charset="-120"/>
              </a:rPr>
              <a:t>Documentation Strategy</a:t>
            </a:r>
            <a:endParaRPr lang="en-US" sz="1500" dirty="0"/>
          </a:p>
        </p:txBody>
      </p:sp>
      <p:sp>
        <p:nvSpPr>
          <p:cNvPr id="20" name="Text 14"/>
          <p:cNvSpPr/>
          <p:nvPr/>
        </p:nvSpPr>
        <p:spPr>
          <a:xfrm>
            <a:off x="5257800" y="3538728"/>
            <a:ext cx="6217920" cy="594360"/>
          </a:xfrm>
          <a:prstGeom prst="rect">
            <a:avLst/>
          </a:prstGeom>
          <a:noFill/>
          <a:ln/>
        </p:spPr>
        <p:txBody>
          <a:bodyPr wrap="square" lIns="0" tIns="0" rIns="0" bIns="0" rtlCol="0" anchor="ctr"/>
          <a:lstStyle/>
          <a:p>
            <a:pPr marL="0" indent="0">
              <a:lnSpc>
                <a:spcPct val="125000"/>
              </a:lnSpc>
              <a:buNone/>
            </a:pPr>
            <a:r>
              <a:rPr lang="en-US" sz="1200" dirty="0">
                <a:solidFill>
                  <a:srgbClr val="1F2430"/>
                </a:solidFill>
                <a:latin typeface="Calibri" pitchFamily="34" charset="0"/>
                <a:ea typeface="Calibri" pitchFamily="34" charset="-122"/>
                <a:cs typeface="Calibri" pitchFamily="34" charset="-120"/>
              </a:rPr>
              <a:t>Reviewing and creating comprehensive testing documentation, test plans, and statistical reports.</a:t>
            </a:r>
            <a:endParaRPr lang="en-US" sz="1200" dirty="0"/>
          </a:p>
        </p:txBody>
      </p:sp>
      <p:sp>
        <p:nvSpPr>
          <p:cNvPr id="21" name="Shape 15"/>
          <p:cNvSpPr/>
          <p:nvPr/>
        </p:nvSpPr>
        <p:spPr>
          <a:xfrm>
            <a:off x="4617720" y="4526280"/>
            <a:ext cx="411480" cy="411480"/>
          </a:xfrm>
          <a:prstGeom prst="ellipse">
            <a:avLst/>
          </a:prstGeom>
          <a:solidFill>
            <a:srgbClr val="F3F5FC"/>
          </a:solidFill>
          <a:ln/>
        </p:spPr>
      </p:sp>
      <p:pic>
        <p:nvPicPr>
          <p:cNvPr id="22" name="Image 4" descr="preencoded.png"/>
          <p:cNvPicPr>
            <a:picLocks noChangeAspect="1"/>
          </p:cNvPicPr>
          <p:nvPr/>
        </p:nvPicPr>
        <p:blipFill>
          <a:blip r:embed="rId4"/>
          <a:stretch>
            <a:fillRect/>
          </a:stretch>
        </p:blipFill>
        <p:spPr>
          <a:xfrm>
            <a:off x="4700016" y="4608576"/>
            <a:ext cx="246888" cy="246888"/>
          </a:xfrm>
          <a:prstGeom prst="rect">
            <a:avLst/>
          </a:prstGeom>
        </p:spPr>
      </p:pic>
      <p:sp>
        <p:nvSpPr>
          <p:cNvPr id="23" name="Text 16"/>
          <p:cNvSpPr/>
          <p:nvPr/>
        </p:nvSpPr>
        <p:spPr>
          <a:xfrm>
            <a:off x="5257800" y="4480560"/>
            <a:ext cx="6217920" cy="320040"/>
          </a:xfrm>
          <a:prstGeom prst="rect">
            <a:avLst/>
          </a:prstGeom>
          <a:noFill/>
          <a:ln/>
        </p:spPr>
        <p:txBody>
          <a:bodyPr wrap="square" lIns="0" tIns="0" rIns="0" bIns="0" rtlCol="0" anchor="ctr"/>
          <a:lstStyle/>
          <a:p>
            <a:pPr marL="0" indent="0">
              <a:buNone/>
            </a:pPr>
            <a:r>
              <a:rPr lang="en-US" sz="1500" b="1" dirty="0">
                <a:solidFill>
                  <a:srgbClr val="1E2761"/>
                </a:solidFill>
                <a:latin typeface="Calibri" pitchFamily="34" charset="0"/>
                <a:ea typeface="Calibri" pitchFamily="34" charset="-122"/>
                <a:cs typeface="Calibri" pitchFamily="34" charset="-120"/>
              </a:rPr>
              <a:t>Defect Management</a:t>
            </a:r>
            <a:endParaRPr lang="en-US" sz="1500" dirty="0"/>
          </a:p>
        </p:txBody>
      </p:sp>
      <p:sp>
        <p:nvSpPr>
          <p:cNvPr id="24" name="Text 17"/>
          <p:cNvSpPr/>
          <p:nvPr/>
        </p:nvSpPr>
        <p:spPr>
          <a:xfrm>
            <a:off x="5257800" y="4818888"/>
            <a:ext cx="6217920" cy="594360"/>
          </a:xfrm>
          <a:prstGeom prst="rect">
            <a:avLst/>
          </a:prstGeom>
          <a:noFill/>
          <a:ln/>
        </p:spPr>
        <p:txBody>
          <a:bodyPr wrap="square" lIns="0" tIns="0" rIns="0" bIns="0" rtlCol="0" anchor="ctr"/>
          <a:lstStyle/>
          <a:p>
            <a:pPr marL="0" indent="0">
              <a:lnSpc>
                <a:spcPct val="125000"/>
              </a:lnSpc>
              <a:buNone/>
            </a:pPr>
            <a:r>
              <a:rPr lang="en-US" sz="1200" dirty="0">
                <a:solidFill>
                  <a:srgbClr val="1F2430"/>
                </a:solidFill>
                <a:latin typeface="Calibri" pitchFamily="34" charset="0"/>
                <a:ea typeface="Calibri" pitchFamily="34" charset="-122"/>
                <a:cs typeface="Calibri" pitchFamily="34" charset="-120"/>
              </a:rPr>
              <a:t>Overseeing the end-to-end defect handling process.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7315200" cy="548640"/>
          </a:xfrm>
          <a:prstGeom prst="rect">
            <a:avLst/>
          </a:prstGeom>
          <a:noFill/>
          <a:ln/>
        </p:spPr>
        <p:txBody>
          <a:bodyPr wrap="square" lIns="0" tIns="0" rIns="0" bIns="0" rtlCol="0" anchor="ctr"/>
          <a:lstStyle/>
          <a:p>
            <a:pPr marL="0" indent="0">
              <a:buNone/>
            </a:pPr>
            <a:r>
              <a:rPr lang="en-US" sz="3000" b="1" dirty="0">
                <a:solidFill>
                  <a:srgbClr val="1E2761"/>
                </a:solidFill>
                <a:latin typeface="Cambria" pitchFamily="34" charset="0"/>
                <a:ea typeface="Cambria" pitchFamily="34" charset="-122"/>
                <a:cs typeface="Cambria" pitchFamily="34" charset="-120"/>
              </a:rPr>
              <a:t>Key Experience</a:t>
            </a:r>
            <a:endParaRPr lang="en-US" sz="3000" dirty="0"/>
          </a:p>
        </p:txBody>
      </p:sp>
      <p:sp>
        <p:nvSpPr>
          <p:cNvPr id="3" name="Shape 1"/>
          <p:cNvSpPr/>
          <p:nvPr/>
        </p:nvSpPr>
        <p:spPr>
          <a:xfrm>
            <a:off x="640080" y="1234440"/>
            <a:ext cx="5349240" cy="5029200"/>
          </a:xfrm>
          <a:prstGeom prst="roundRect">
            <a:avLst>
              <a:gd name="adj" fmla="val 1455"/>
            </a:avLst>
          </a:prstGeom>
          <a:solidFill>
            <a:srgbClr val="F8F9FD"/>
          </a:solidFill>
          <a:ln/>
          <a:effectLst>
            <a:outerShdw blurRad="101600" dist="25400" dir="5400000" algn="bl" rotWithShape="0">
              <a:srgbClr val="000000">
                <a:alpha val="8000"/>
              </a:srgbClr>
            </a:outerShdw>
          </a:effectLst>
        </p:spPr>
      </p:sp>
      <p:sp>
        <p:nvSpPr>
          <p:cNvPr id="4" name="Shape 2"/>
          <p:cNvSpPr/>
          <p:nvPr/>
        </p:nvSpPr>
        <p:spPr>
          <a:xfrm>
            <a:off x="1005840" y="1600200"/>
            <a:ext cx="594360" cy="594360"/>
          </a:xfrm>
          <a:prstGeom prst="ellipse">
            <a:avLst/>
          </a:prstGeom>
          <a:solidFill>
            <a:srgbClr val="1E2761"/>
          </a:solidFill>
          <a:ln/>
        </p:spPr>
      </p:sp>
      <p:pic>
        <p:nvPicPr>
          <p:cNvPr id="5" name="Image 0" descr="preencoded.png"/>
          <p:cNvPicPr>
            <a:picLocks noChangeAspect="1"/>
          </p:cNvPicPr>
          <p:nvPr/>
        </p:nvPicPr>
        <p:blipFill>
          <a:blip r:embed="rId3"/>
          <a:stretch>
            <a:fillRect/>
          </a:stretch>
        </p:blipFill>
        <p:spPr>
          <a:xfrm>
            <a:off x="1156716" y="1737360"/>
            <a:ext cx="320040" cy="320040"/>
          </a:xfrm>
          <a:prstGeom prst="rect">
            <a:avLst/>
          </a:prstGeom>
        </p:spPr>
      </p:pic>
      <p:sp>
        <p:nvSpPr>
          <p:cNvPr id="6" name="Text 3"/>
          <p:cNvSpPr/>
          <p:nvPr/>
        </p:nvSpPr>
        <p:spPr>
          <a:xfrm>
            <a:off x="1783080" y="1572768"/>
            <a:ext cx="3931920" cy="365760"/>
          </a:xfrm>
          <a:prstGeom prst="rect">
            <a:avLst/>
          </a:prstGeom>
          <a:noFill/>
          <a:ln/>
        </p:spPr>
        <p:txBody>
          <a:bodyPr wrap="square" lIns="0" tIns="0" rIns="0" bIns="0" rtlCol="0" anchor="ctr"/>
          <a:lstStyle/>
          <a:p>
            <a:pPr marL="0" indent="0">
              <a:buNone/>
            </a:pPr>
            <a:r>
              <a:rPr lang="en-US" sz="1700" b="1" dirty="0">
                <a:solidFill>
                  <a:srgbClr val="1E2761"/>
                </a:solidFill>
                <a:latin typeface="Cambria" pitchFamily="34" charset="0"/>
                <a:ea typeface="Cambria" pitchFamily="34" charset="-122"/>
                <a:cs typeface="Cambria" pitchFamily="34" charset="-120"/>
              </a:rPr>
              <a:t>Siemens Healthineers</a:t>
            </a:r>
            <a:endParaRPr lang="en-US" sz="1700" dirty="0"/>
          </a:p>
        </p:txBody>
      </p:sp>
      <p:sp>
        <p:nvSpPr>
          <p:cNvPr id="7" name="Text 4"/>
          <p:cNvSpPr/>
          <p:nvPr/>
        </p:nvSpPr>
        <p:spPr>
          <a:xfrm>
            <a:off x="1783080" y="1938528"/>
            <a:ext cx="3931920" cy="320040"/>
          </a:xfrm>
          <a:prstGeom prst="rect">
            <a:avLst/>
          </a:prstGeom>
          <a:noFill/>
          <a:ln/>
        </p:spPr>
        <p:txBody>
          <a:bodyPr wrap="square" lIns="0" tIns="0" rIns="0" bIns="0" rtlCol="0" anchor="ctr"/>
          <a:lstStyle/>
          <a:p>
            <a:pPr marL="0" indent="0">
              <a:buNone/>
            </a:pPr>
            <a:r>
              <a:rPr lang="en-US" sz="1200" dirty="0">
                <a:solidFill>
                  <a:srgbClr val="5B6472"/>
                </a:solidFill>
                <a:latin typeface="Calibri" pitchFamily="34" charset="0"/>
                <a:ea typeface="Calibri" pitchFamily="34" charset="-122"/>
                <a:cs typeface="Calibri" pitchFamily="34" charset="-120"/>
              </a:rPr>
              <a:t>Product &amp; Solutions Dev. Team Lead, Software Tester</a:t>
            </a:r>
            <a:endParaRPr lang="en-US" sz="1200" dirty="0"/>
          </a:p>
        </p:txBody>
      </p:sp>
      <p:sp>
        <p:nvSpPr>
          <p:cNvPr id="8" name="Text 5"/>
          <p:cNvSpPr/>
          <p:nvPr/>
        </p:nvSpPr>
        <p:spPr>
          <a:xfrm>
            <a:off x="1783080" y="2212848"/>
            <a:ext cx="3931920" cy="274320"/>
          </a:xfrm>
          <a:prstGeom prst="rect">
            <a:avLst/>
          </a:prstGeom>
          <a:noFill/>
          <a:ln/>
        </p:spPr>
        <p:txBody>
          <a:bodyPr wrap="square" lIns="0" tIns="0" rIns="0" bIns="0" rtlCol="0" anchor="ctr"/>
          <a:lstStyle/>
          <a:p>
            <a:pPr marL="0" indent="0">
              <a:buNone/>
            </a:pPr>
            <a:r>
              <a:rPr lang="en-US" sz="1050" i="1" dirty="0">
                <a:solidFill>
                  <a:srgbClr val="3D5AFE"/>
                </a:solidFill>
                <a:latin typeface="Calibri" pitchFamily="34" charset="0"/>
                <a:ea typeface="Calibri" pitchFamily="34" charset="-122"/>
                <a:cs typeface="Calibri" pitchFamily="34" charset="-120"/>
              </a:rPr>
              <a:t>Oct 2021 – April 2025</a:t>
            </a:r>
            <a:endParaRPr lang="en-US" sz="1050" dirty="0"/>
          </a:p>
        </p:txBody>
      </p:sp>
      <p:sp>
        <p:nvSpPr>
          <p:cNvPr id="9" name="Text 6"/>
          <p:cNvSpPr/>
          <p:nvPr/>
        </p:nvSpPr>
        <p:spPr>
          <a:xfrm>
            <a:off x="1005840" y="269748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International Coordination: </a:t>
            </a:r>
            <a:r>
              <a:rPr lang="en-US" sz="1100" dirty="0">
                <a:solidFill>
                  <a:srgbClr val="5B6472"/>
                </a:solidFill>
                <a:latin typeface="Calibri" pitchFamily="34" charset="0"/>
                <a:ea typeface="Calibri" pitchFamily="34" charset="-122"/>
                <a:cs typeface="Calibri" pitchFamily="34" charset="-120"/>
              </a:rPr>
              <a:t>Synchronized and managed testing activities across teams.</a:t>
            </a:r>
            <a:endParaRPr lang="en-US" sz="1100" dirty="0"/>
          </a:p>
        </p:txBody>
      </p:sp>
      <p:sp>
        <p:nvSpPr>
          <p:cNvPr id="10" name="Text 7"/>
          <p:cNvSpPr/>
          <p:nvPr/>
        </p:nvSpPr>
        <p:spPr>
          <a:xfrm>
            <a:off x="1005840" y="356616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Quality &amp; Hardening: </a:t>
            </a:r>
            <a:r>
              <a:rPr lang="en-US" sz="1100" dirty="0">
                <a:solidFill>
                  <a:srgbClr val="5B6472"/>
                </a:solidFill>
                <a:latin typeface="Calibri" pitchFamily="34" charset="0"/>
                <a:ea typeface="Calibri" pitchFamily="34" charset="-122"/>
                <a:cs typeface="Calibri" pitchFamily="34" charset="-120"/>
              </a:rPr>
              <a:t>Led formal verification processes and authored strategic documents.</a:t>
            </a:r>
            <a:endParaRPr lang="en-US" sz="1100" dirty="0"/>
          </a:p>
        </p:txBody>
      </p:sp>
      <p:sp>
        <p:nvSpPr>
          <p:cNvPr id="11" name="Text 8"/>
          <p:cNvSpPr/>
          <p:nvPr/>
        </p:nvSpPr>
        <p:spPr>
          <a:xfrm>
            <a:off x="1005840" y="443484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Manual Testing: </a:t>
            </a:r>
            <a:r>
              <a:rPr lang="en-US" sz="1100" dirty="0">
                <a:solidFill>
                  <a:srgbClr val="5B6472"/>
                </a:solidFill>
                <a:latin typeface="Calibri" pitchFamily="34" charset="0"/>
                <a:ea typeface="Calibri" pitchFamily="34" charset="-122"/>
                <a:cs typeface="Calibri" pitchFamily="34" charset="-120"/>
              </a:rPr>
              <a:t>Authored SSTS/SSTR documentation for the Ultrasound CV 6 team.</a:t>
            </a:r>
            <a:endParaRPr lang="en-US" sz="1100" dirty="0"/>
          </a:p>
        </p:txBody>
      </p:sp>
      <p:sp>
        <p:nvSpPr>
          <p:cNvPr id="12" name="Shape 9"/>
          <p:cNvSpPr/>
          <p:nvPr/>
        </p:nvSpPr>
        <p:spPr>
          <a:xfrm>
            <a:off x="6263640" y="1234440"/>
            <a:ext cx="5349240" cy="5029200"/>
          </a:xfrm>
          <a:prstGeom prst="roundRect">
            <a:avLst>
              <a:gd name="adj" fmla="val 1455"/>
            </a:avLst>
          </a:prstGeom>
          <a:solidFill>
            <a:srgbClr val="F8F9FD"/>
          </a:solidFill>
          <a:ln/>
          <a:effectLst>
            <a:outerShdw blurRad="101600" dist="25400" dir="5400000" algn="bl" rotWithShape="0">
              <a:srgbClr val="000000">
                <a:alpha val="8000"/>
              </a:srgbClr>
            </a:outerShdw>
          </a:effectLst>
        </p:spPr>
      </p:sp>
      <p:sp>
        <p:nvSpPr>
          <p:cNvPr id="13" name="Shape 10"/>
          <p:cNvSpPr/>
          <p:nvPr/>
        </p:nvSpPr>
        <p:spPr>
          <a:xfrm>
            <a:off x="6629400" y="1600200"/>
            <a:ext cx="594360" cy="594360"/>
          </a:xfrm>
          <a:prstGeom prst="ellipse">
            <a:avLst/>
          </a:prstGeom>
          <a:solidFill>
            <a:srgbClr val="1E2761"/>
          </a:solidFill>
          <a:ln/>
        </p:spPr>
      </p:sp>
      <p:pic>
        <p:nvPicPr>
          <p:cNvPr id="14" name="Image 1" descr="preencoded.png"/>
          <p:cNvPicPr>
            <a:picLocks noChangeAspect="1"/>
          </p:cNvPicPr>
          <p:nvPr/>
        </p:nvPicPr>
        <p:blipFill>
          <a:blip r:embed="rId4"/>
          <a:stretch>
            <a:fillRect/>
          </a:stretch>
        </p:blipFill>
        <p:spPr>
          <a:xfrm>
            <a:off x="6780276" y="1737360"/>
            <a:ext cx="320040" cy="320040"/>
          </a:xfrm>
          <a:prstGeom prst="rect">
            <a:avLst/>
          </a:prstGeom>
        </p:spPr>
      </p:pic>
      <p:sp>
        <p:nvSpPr>
          <p:cNvPr id="15" name="Text 11"/>
          <p:cNvSpPr/>
          <p:nvPr/>
        </p:nvSpPr>
        <p:spPr>
          <a:xfrm>
            <a:off x="7406640" y="1572768"/>
            <a:ext cx="3931920" cy="365760"/>
          </a:xfrm>
          <a:prstGeom prst="rect">
            <a:avLst/>
          </a:prstGeom>
          <a:noFill/>
          <a:ln/>
        </p:spPr>
        <p:txBody>
          <a:bodyPr wrap="square" lIns="0" tIns="0" rIns="0" bIns="0" rtlCol="0" anchor="ctr"/>
          <a:lstStyle/>
          <a:p>
            <a:pPr marL="0" indent="0">
              <a:buNone/>
            </a:pPr>
            <a:r>
              <a:rPr lang="en-US" sz="1700" b="1" dirty="0">
                <a:solidFill>
                  <a:srgbClr val="1E2761"/>
                </a:solidFill>
                <a:latin typeface="Cambria" pitchFamily="34" charset="0"/>
                <a:ea typeface="Cambria" pitchFamily="34" charset="-122"/>
                <a:cs typeface="Cambria" pitchFamily="34" charset="-120"/>
              </a:rPr>
              <a:t>AAS Slovakia</a:t>
            </a:r>
            <a:endParaRPr lang="en-US" sz="1700" dirty="0"/>
          </a:p>
        </p:txBody>
      </p:sp>
      <p:sp>
        <p:nvSpPr>
          <p:cNvPr id="16" name="Text 12"/>
          <p:cNvSpPr/>
          <p:nvPr/>
        </p:nvSpPr>
        <p:spPr>
          <a:xfrm>
            <a:off x="7406640" y="1938528"/>
            <a:ext cx="3931920" cy="320040"/>
          </a:xfrm>
          <a:prstGeom prst="rect">
            <a:avLst/>
          </a:prstGeom>
          <a:noFill/>
          <a:ln/>
        </p:spPr>
        <p:txBody>
          <a:bodyPr wrap="square" lIns="0" tIns="0" rIns="0" bIns="0" rtlCol="0" anchor="ctr"/>
          <a:lstStyle/>
          <a:p>
            <a:pPr marL="0" indent="0">
              <a:buNone/>
            </a:pPr>
            <a:r>
              <a:rPr lang="en-US" sz="1200" dirty="0">
                <a:solidFill>
                  <a:srgbClr val="5B6472"/>
                </a:solidFill>
                <a:latin typeface="Calibri" pitchFamily="34" charset="0"/>
                <a:ea typeface="Calibri" pitchFamily="34" charset="-122"/>
                <a:cs typeface="Calibri" pitchFamily="34" charset="-120"/>
              </a:rPr>
              <a:t>Head of Testing</a:t>
            </a:r>
            <a:endParaRPr lang="en-US" sz="1200" dirty="0"/>
          </a:p>
        </p:txBody>
      </p:sp>
      <p:sp>
        <p:nvSpPr>
          <p:cNvPr id="17" name="Text 13"/>
          <p:cNvSpPr/>
          <p:nvPr/>
        </p:nvSpPr>
        <p:spPr>
          <a:xfrm>
            <a:off x="7406640" y="2212848"/>
            <a:ext cx="3931920" cy="274320"/>
          </a:xfrm>
          <a:prstGeom prst="rect">
            <a:avLst/>
          </a:prstGeom>
          <a:noFill/>
          <a:ln/>
        </p:spPr>
        <p:txBody>
          <a:bodyPr wrap="square" lIns="0" tIns="0" rIns="0" bIns="0" rtlCol="0" anchor="ctr"/>
          <a:lstStyle/>
          <a:p>
            <a:pPr marL="0" indent="0">
              <a:buNone/>
            </a:pPr>
            <a:r>
              <a:rPr lang="en-US" sz="1050" i="1" dirty="0">
                <a:solidFill>
                  <a:srgbClr val="3D5AFE"/>
                </a:solidFill>
                <a:latin typeface="Calibri" pitchFamily="34" charset="0"/>
                <a:ea typeface="Calibri" pitchFamily="34" charset="-122"/>
                <a:cs typeface="Calibri" pitchFamily="34" charset="-120"/>
              </a:rPr>
              <a:t>Feb 2020 – Oct 2021</a:t>
            </a:r>
            <a:endParaRPr lang="en-US" sz="1050" dirty="0"/>
          </a:p>
        </p:txBody>
      </p:sp>
      <p:sp>
        <p:nvSpPr>
          <p:cNvPr id="18" name="Text 14"/>
          <p:cNvSpPr/>
          <p:nvPr/>
        </p:nvSpPr>
        <p:spPr>
          <a:xfrm>
            <a:off x="6629400" y="269748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Division Leadership: </a:t>
            </a:r>
            <a:r>
              <a:rPr lang="en-US" sz="1100" dirty="0">
                <a:solidFill>
                  <a:srgbClr val="5B6472"/>
                </a:solidFill>
                <a:latin typeface="Calibri" pitchFamily="34" charset="0"/>
                <a:ea typeface="Calibri" pitchFamily="34" charset="-122"/>
                <a:cs typeface="Calibri" pitchFamily="34" charset="-120"/>
              </a:rPr>
              <a:t>Created, led, and mentored testing teams across all company projects.</a:t>
            </a:r>
            <a:endParaRPr lang="en-US" sz="1100" dirty="0"/>
          </a:p>
        </p:txBody>
      </p:sp>
      <p:sp>
        <p:nvSpPr>
          <p:cNvPr id="19" name="Text 15"/>
          <p:cNvSpPr/>
          <p:nvPr/>
        </p:nvSpPr>
        <p:spPr>
          <a:xfrm>
            <a:off x="6629400" y="356616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Resource Planning: </a:t>
            </a:r>
            <a:r>
              <a:rPr lang="en-US" sz="1100" dirty="0">
                <a:solidFill>
                  <a:srgbClr val="5B6472"/>
                </a:solidFill>
                <a:latin typeface="Calibri" pitchFamily="34" charset="0"/>
                <a:ea typeface="Calibri" pitchFamily="34" charset="-122"/>
                <a:cs typeface="Calibri" pitchFamily="34" charset="-120"/>
              </a:rPr>
              <a:t>Managed resource allocation and capacity across parallel projects.</a:t>
            </a:r>
            <a:endParaRPr lang="en-US" sz="1100" dirty="0"/>
          </a:p>
        </p:txBody>
      </p:sp>
      <p:sp>
        <p:nvSpPr>
          <p:cNvPr id="20" name="Text 16"/>
          <p:cNvSpPr/>
          <p:nvPr/>
        </p:nvSpPr>
        <p:spPr>
          <a:xfrm>
            <a:off x="6629400" y="443484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HR Support: </a:t>
            </a:r>
            <a:r>
              <a:rPr lang="en-US" sz="1100" dirty="0">
                <a:solidFill>
                  <a:srgbClr val="5B6472"/>
                </a:solidFill>
                <a:latin typeface="Calibri" pitchFamily="34" charset="0"/>
                <a:ea typeface="Calibri" pitchFamily="34" charset="-122"/>
                <a:cs typeface="Calibri" pitchFamily="34" charset="-120"/>
              </a:rPr>
              <a:t>Supported HR in candidate interviews and professional assessments.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8229600" cy="548640"/>
          </a:xfrm>
          <a:prstGeom prst="rect">
            <a:avLst/>
          </a:prstGeom>
          <a:noFill/>
          <a:ln/>
        </p:spPr>
        <p:txBody>
          <a:bodyPr wrap="square" lIns="0" tIns="0" rIns="0" bIns="0" rtlCol="0" anchor="ctr"/>
          <a:lstStyle/>
          <a:p>
            <a:pPr marL="0" indent="0">
              <a:buNone/>
            </a:pPr>
            <a:r>
              <a:rPr lang="en-US" sz="3000" b="1" dirty="0">
                <a:solidFill>
                  <a:srgbClr val="1E2761"/>
                </a:solidFill>
                <a:latin typeface="Cambria" pitchFamily="34" charset="0"/>
                <a:ea typeface="Cambria" pitchFamily="34" charset="-122"/>
                <a:cs typeface="Cambria" pitchFamily="34" charset="-120"/>
              </a:rPr>
              <a:t>Key Experience (continued)</a:t>
            </a:r>
            <a:endParaRPr lang="en-US" sz="3000" dirty="0"/>
          </a:p>
        </p:txBody>
      </p:sp>
      <p:sp>
        <p:nvSpPr>
          <p:cNvPr id="3" name="Shape 1"/>
          <p:cNvSpPr/>
          <p:nvPr/>
        </p:nvSpPr>
        <p:spPr>
          <a:xfrm>
            <a:off x="640080" y="1234440"/>
            <a:ext cx="5349240" cy="5029200"/>
          </a:xfrm>
          <a:prstGeom prst="roundRect">
            <a:avLst>
              <a:gd name="adj" fmla="val 1455"/>
            </a:avLst>
          </a:prstGeom>
          <a:solidFill>
            <a:srgbClr val="F8F9FD"/>
          </a:solidFill>
          <a:ln/>
          <a:effectLst>
            <a:outerShdw blurRad="101600" dist="25400" dir="5400000" algn="bl" rotWithShape="0">
              <a:srgbClr val="000000">
                <a:alpha val="8000"/>
              </a:srgbClr>
            </a:outerShdw>
          </a:effectLst>
        </p:spPr>
      </p:sp>
      <p:sp>
        <p:nvSpPr>
          <p:cNvPr id="4" name="Shape 2"/>
          <p:cNvSpPr/>
          <p:nvPr/>
        </p:nvSpPr>
        <p:spPr>
          <a:xfrm>
            <a:off x="1005840" y="1600200"/>
            <a:ext cx="594360" cy="594360"/>
          </a:xfrm>
          <a:prstGeom prst="ellipse">
            <a:avLst/>
          </a:prstGeom>
          <a:solidFill>
            <a:srgbClr val="1E2761"/>
          </a:solidFill>
          <a:ln/>
        </p:spPr>
      </p:sp>
      <p:pic>
        <p:nvPicPr>
          <p:cNvPr id="5" name="Image 0" descr="preencoded.png"/>
          <p:cNvPicPr>
            <a:picLocks noChangeAspect="1"/>
          </p:cNvPicPr>
          <p:nvPr/>
        </p:nvPicPr>
        <p:blipFill>
          <a:blip r:embed="rId3"/>
          <a:stretch>
            <a:fillRect/>
          </a:stretch>
        </p:blipFill>
        <p:spPr>
          <a:xfrm>
            <a:off x="1156716" y="1737360"/>
            <a:ext cx="320040" cy="320040"/>
          </a:xfrm>
          <a:prstGeom prst="rect">
            <a:avLst/>
          </a:prstGeom>
        </p:spPr>
      </p:pic>
      <p:sp>
        <p:nvSpPr>
          <p:cNvPr id="6" name="Text 3"/>
          <p:cNvSpPr/>
          <p:nvPr/>
        </p:nvSpPr>
        <p:spPr>
          <a:xfrm>
            <a:off x="1783080" y="1572768"/>
            <a:ext cx="3931920" cy="365760"/>
          </a:xfrm>
          <a:prstGeom prst="rect">
            <a:avLst/>
          </a:prstGeom>
          <a:noFill/>
          <a:ln/>
        </p:spPr>
        <p:txBody>
          <a:bodyPr wrap="square" lIns="0" tIns="0" rIns="0" bIns="0" rtlCol="0" anchor="ctr"/>
          <a:lstStyle/>
          <a:p>
            <a:pPr marL="0" indent="0">
              <a:buNone/>
            </a:pPr>
            <a:r>
              <a:rPr lang="en-US" sz="1700" b="1" dirty="0">
                <a:solidFill>
                  <a:srgbClr val="1E2761"/>
                </a:solidFill>
                <a:latin typeface="Cambria" pitchFamily="34" charset="0"/>
                <a:ea typeface="Cambria" pitchFamily="34" charset="-122"/>
                <a:cs typeface="Cambria" pitchFamily="34" charset="-120"/>
              </a:rPr>
              <a:t>Erste Group International</a:t>
            </a:r>
            <a:endParaRPr lang="en-US" sz="1700" dirty="0"/>
          </a:p>
        </p:txBody>
      </p:sp>
      <p:sp>
        <p:nvSpPr>
          <p:cNvPr id="7" name="Text 4"/>
          <p:cNvSpPr/>
          <p:nvPr/>
        </p:nvSpPr>
        <p:spPr>
          <a:xfrm>
            <a:off x="1783080" y="1938528"/>
            <a:ext cx="3931920" cy="320040"/>
          </a:xfrm>
          <a:prstGeom prst="rect">
            <a:avLst/>
          </a:prstGeom>
          <a:noFill/>
          <a:ln/>
        </p:spPr>
        <p:txBody>
          <a:bodyPr wrap="square" lIns="0" tIns="0" rIns="0" bIns="0" rtlCol="0" anchor="ctr"/>
          <a:lstStyle/>
          <a:p>
            <a:pPr marL="0" indent="0">
              <a:buNone/>
            </a:pPr>
            <a:r>
              <a:rPr lang="en-US" sz="1200" dirty="0">
                <a:solidFill>
                  <a:srgbClr val="5B6472"/>
                </a:solidFill>
                <a:latin typeface="Calibri" pitchFamily="34" charset="0"/>
                <a:ea typeface="Calibri" pitchFamily="34" charset="-122"/>
                <a:cs typeface="Calibri" pitchFamily="34" charset="-120"/>
              </a:rPr>
              <a:t>Project Test Manager</a:t>
            </a:r>
            <a:endParaRPr lang="en-US" sz="1200" dirty="0"/>
          </a:p>
        </p:txBody>
      </p:sp>
      <p:sp>
        <p:nvSpPr>
          <p:cNvPr id="8" name="Text 5"/>
          <p:cNvSpPr/>
          <p:nvPr/>
        </p:nvSpPr>
        <p:spPr>
          <a:xfrm>
            <a:off x="1783080" y="2212848"/>
            <a:ext cx="3931920" cy="274320"/>
          </a:xfrm>
          <a:prstGeom prst="rect">
            <a:avLst/>
          </a:prstGeom>
          <a:noFill/>
          <a:ln/>
        </p:spPr>
        <p:txBody>
          <a:bodyPr wrap="square" lIns="0" tIns="0" rIns="0" bIns="0" rtlCol="0" anchor="ctr"/>
          <a:lstStyle/>
          <a:p>
            <a:pPr marL="0" indent="0">
              <a:buNone/>
            </a:pPr>
            <a:r>
              <a:rPr lang="en-US" sz="1050" i="1" dirty="0">
                <a:solidFill>
                  <a:srgbClr val="3D5AFE"/>
                </a:solidFill>
                <a:latin typeface="Calibri" pitchFamily="34" charset="0"/>
                <a:ea typeface="Calibri" pitchFamily="34" charset="-122"/>
                <a:cs typeface="Calibri" pitchFamily="34" charset="-120"/>
              </a:rPr>
              <a:t>April 2019 – Sept 2019</a:t>
            </a:r>
            <a:endParaRPr lang="en-US" sz="1050" dirty="0"/>
          </a:p>
        </p:txBody>
      </p:sp>
      <p:sp>
        <p:nvSpPr>
          <p:cNvPr id="9" name="Text 6"/>
          <p:cNvSpPr/>
          <p:nvPr/>
        </p:nvSpPr>
        <p:spPr>
          <a:xfrm>
            <a:off x="1005840" y="269748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Banking Project Mgmt.: </a:t>
            </a:r>
            <a:r>
              <a:rPr lang="en-US" sz="1100" dirty="0">
                <a:solidFill>
                  <a:srgbClr val="5B6472"/>
                </a:solidFill>
                <a:latin typeface="Calibri" pitchFamily="34" charset="0"/>
                <a:ea typeface="Calibri" pitchFamily="34" charset="-122"/>
                <a:cs typeface="Calibri" pitchFamily="34" charset="-120"/>
              </a:rPr>
              <a:t>Directed software testing processes for two major banking projects.</a:t>
            </a:r>
            <a:endParaRPr lang="en-US" sz="1100" dirty="0"/>
          </a:p>
        </p:txBody>
      </p:sp>
      <p:sp>
        <p:nvSpPr>
          <p:cNvPr id="10" name="Text 7"/>
          <p:cNvSpPr/>
          <p:nvPr/>
        </p:nvSpPr>
        <p:spPr>
          <a:xfrm>
            <a:off x="1005840" y="356616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Phase Coordination: </a:t>
            </a:r>
            <a:r>
              <a:rPr lang="en-US" sz="1100" dirty="0">
                <a:solidFill>
                  <a:srgbClr val="5B6472"/>
                </a:solidFill>
                <a:latin typeface="Calibri" pitchFamily="34" charset="0"/>
                <a:ea typeface="Calibri" pitchFamily="34" charset="-122"/>
                <a:cs typeface="Calibri" pitchFamily="34" charset="-120"/>
              </a:rPr>
              <a:t>Coordinated teams through SIT, GSIT, and UAT phases with daily stakeholder contact.</a:t>
            </a:r>
            <a:endParaRPr lang="en-US" sz="1100" dirty="0"/>
          </a:p>
        </p:txBody>
      </p:sp>
      <p:sp>
        <p:nvSpPr>
          <p:cNvPr id="11" name="Text 8"/>
          <p:cNvSpPr/>
          <p:nvPr/>
        </p:nvSpPr>
        <p:spPr>
          <a:xfrm>
            <a:off x="1005840" y="443484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Test Strategy: </a:t>
            </a:r>
            <a:r>
              <a:rPr lang="en-US" sz="1100" dirty="0">
                <a:solidFill>
                  <a:srgbClr val="5B6472"/>
                </a:solidFill>
                <a:latin typeface="Calibri" pitchFamily="34" charset="0"/>
                <a:ea typeface="Calibri" pitchFamily="34" charset="-122"/>
                <a:cs typeface="Calibri" pitchFamily="34" charset="-120"/>
              </a:rPr>
              <a:t>Accountable for the creation and quality of Test Strategies and Test Plans.</a:t>
            </a:r>
            <a:endParaRPr lang="en-US" sz="1100" dirty="0"/>
          </a:p>
        </p:txBody>
      </p:sp>
      <p:sp>
        <p:nvSpPr>
          <p:cNvPr id="12" name="Text 9"/>
          <p:cNvSpPr/>
          <p:nvPr/>
        </p:nvSpPr>
        <p:spPr>
          <a:xfrm>
            <a:off x="1005840" y="530352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Environment &amp; Tools: </a:t>
            </a:r>
            <a:r>
              <a:rPr lang="en-US" sz="1100" dirty="0">
                <a:solidFill>
                  <a:srgbClr val="5B6472"/>
                </a:solidFill>
                <a:latin typeface="Calibri" pitchFamily="34" charset="0"/>
                <a:ea typeface="Calibri" pitchFamily="34" charset="-122"/>
                <a:cs typeface="Calibri" pitchFamily="34" charset="-120"/>
              </a:rPr>
              <a:t>Managed test environment prep and JIRA structure, including bulk test case management.</a:t>
            </a:r>
            <a:endParaRPr lang="en-US" sz="1100" dirty="0"/>
          </a:p>
        </p:txBody>
      </p:sp>
      <p:sp>
        <p:nvSpPr>
          <p:cNvPr id="13" name="Shape 10"/>
          <p:cNvSpPr/>
          <p:nvPr/>
        </p:nvSpPr>
        <p:spPr>
          <a:xfrm>
            <a:off x="6263640" y="1234440"/>
            <a:ext cx="5349240" cy="5029200"/>
          </a:xfrm>
          <a:prstGeom prst="roundRect">
            <a:avLst>
              <a:gd name="adj" fmla="val 1455"/>
            </a:avLst>
          </a:prstGeom>
          <a:solidFill>
            <a:srgbClr val="F8F9FD"/>
          </a:solidFill>
          <a:ln/>
          <a:effectLst>
            <a:outerShdw blurRad="101600" dist="25400" dir="5400000" algn="bl" rotWithShape="0">
              <a:srgbClr val="000000">
                <a:alpha val="8000"/>
              </a:srgbClr>
            </a:outerShdw>
          </a:effectLst>
        </p:spPr>
      </p:sp>
      <p:sp>
        <p:nvSpPr>
          <p:cNvPr id="14" name="Shape 11"/>
          <p:cNvSpPr/>
          <p:nvPr/>
        </p:nvSpPr>
        <p:spPr>
          <a:xfrm>
            <a:off x="6629400" y="1600200"/>
            <a:ext cx="594360" cy="594360"/>
          </a:xfrm>
          <a:prstGeom prst="ellipse">
            <a:avLst/>
          </a:prstGeom>
          <a:solidFill>
            <a:srgbClr val="1E2761"/>
          </a:solidFill>
          <a:ln/>
        </p:spPr>
      </p:sp>
      <p:pic>
        <p:nvPicPr>
          <p:cNvPr id="15" name="Image 1" descr="preencoded.png"/>
          <p:cNvPicPr>
            <a:picLocks noChangeAspect="1"/>
          </p:cNvPicPr>
          <p:nvPr/>
        </p:nvPicPr>
        <p:blipFill>
          <a:blip r:embed="rId4"/>
          <a:stretch>
            <a:fillRect/>
          </a:stretch>
        </p:blipFill>
        <p:spPr>
          <a:xfrm>
            <a:off x="6780276" y="1737360"/>
            <a:ext cx="320040" cy="320040"/>
          </a:xfrm>
          <a:prstGeom prst="rect">
            <a:avLst/>
          </a:prstGeom>
        </p:spPr>
      </p:pic>
      <p:sp>
        <p:nvSpPr>
          <p:cNvPr id="16" name="Text 12"/>
          <p:cNvSpPr/>
          <p:nvPr/>
        </p:nvSpPr>
        <p:spPr>
          <a:xfrm>
            <a:off x="7406640" y="1572768"/>
            <a:ext cx="3931920" cy="365760"/>
          </a:xfrm>
          <a:prstGeom prst="rect">
            <a:avLst/>
          </a:prstGeom>
          <a:noFill/>
          <a:ln/>
        </p:spPr>
        <p:txBody>
          <a:bodyPr wrap="square" lIns="0" tIns="0" rIns="0" bIns="0" rtlCol="0" anchor="ctr"/>
          <a:lstStyle/>
          <a:p>
            <a:pPr marL="0" indent="0">
              <a:buNone/>
            </a:pPr>
            <a:r>
              <a:rPr lang="en-US" sz="1700" b="1" dirty="0">
                <a:solidFill>
                  <a:srgbClr val="1E2761"/>
                </a:solidFill>
                <a:latin typeface="Cambria" pitchFamily="34" charset="0"/>
                <a:ea typeface="Cambria" pitchFamily="34" charset="-122"/>
                <a:cs typeface="Cambria" pitchFamily="34" charset="-120"/>
              </a:rPr>
              <a:t>ATOS IT Solutions</a:t>
            </a:r>
            <a:endParaRPr lang="en-US" sz="1700" dirty="0"/>
          </a:p>
        </p:txBody>
      </p:sp>
      <p:sp>
        <p:nvSpPr>
          <p:cNvPr id="17" name="Text 13"/>
          <p:cNvSpPr/>
          <p:nvPr/>
        </p:nvSpPr>
        <p:spPr>
          <a:xfrm>
            <a:off x="7406640" y="1938528"/>
            <a:ext cx="3931920" cy="320040"/>
          </a:xfrm>
          <a:prstGeom prst="rect">
            <a:avLst/>
          </a:prstGeom>
          <a:noFill/>
          <a:ln/>
        </p:spPr>
        <p:txBody>
          <a:bodyPr wrap="square" lIns="0" tIns="0" rIns="0" bIns="0" rtlCol="0" anchor="ctr"/>
          <a:lstStyle/>
          <a:p>
            <a:pPr marL="0" indent="0">
              <a:buNone/>
            </a:pPr>
            <a:r>
              <a:rPr lang="en-US" sz="1200" dirty="0">
                <a:solidFill>
                  <a:srgbClr val="5B6472"/>
                </a:solidFill>
                <a:latin typeface="Calibri" pitchFamily="34" charset="0"/>
                <a:ea typeface="Calibri" pitchFamily="34" charset="-122"/>
                <a:cs typeface="Calibri" pitchFamily="34" charset="-120"/>
              </a:rPr>
              <a:t>Head of Testing</a:t>
            </a:r>
            <a:endParaRPr lang="en-US" sz="1200" dirty="0"/>
          </a:p>
        </p:txBody>
      </p:sp>
      <p:sp>
        <p:nvSpPr>
          <p:cNvPr id="18" name="Text 14"/>
          <p:cNvSpPr/>
          <p:nvPr/>
        </p:nvSpPr>
        <p:spPr>
          <a:xfrm>
            <a:off x="7406640" y="2212848"/>
            <a:ext cx="3931920" cy="274320"/>
          </a:xfrm>
          <a:prstGeom prst="rect">
            <a:avLst/>
          </a:prstGeom>
          <a:noFill/>
          <a:ln/>
        </p:spPr>
        <p:txBody>
          <a:bodyPr wrap="square" lIns="0" tIns="0" rIns="0" bIns="0" rtlCol="0" anchor="ctr"/>
          <a:lstStyle/>
          <a:p>
            <a:pPr marL="0" indent="0">
              <a:buNone/>
            </a:pPr>
            <a:r>
              <a:rPr lang="en-US" sz="1050" i="1" dirty="0">
                <a:solidFill>
                  <a:srgbClr val="3D5AFE"/>
                </a:solidFill>
                <a:latin typeface="Calibri" pitchFamily="34" charset="0"/>
                <a:ea typeface="Calibri" pitchFamily="34" charset="-122"/>
                <a:cs typeface="Calibri" pitchFamily="34" charset="-120"/>
              </a:rPr>
              <a:t>Nov 2015 – March 2019</a:t>
            </a:r>
            <a:endParaRPr lang="en-US" sz="1050" dirty="0"/>
          </a:p>
        </p:txBody>
      </p:sp>
      <p:sp>
        <p:nvSpPr>
          <p:cNvPr id="19" name="Text 15"/>
          <p:cNvSpPr/>
          <p:nvPr/>
        </p:nvSpPr>
        <p:spPr>
          <a:xfrm>
            <a:off x="6629400" y="269748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Team Management: </a:t>
            </a:r>
            <a:r>
              <a:rPr lang="en-US" sz="1100" dirty="0">
                <a:solidFill>
                  <a:srgbClr val="5B6472"/>
                </a:solidFill>
                <a:latin typeface="Calibri" pitchFamily="34" charset="0"/>
                <a:ea typeface="Calibri" pitchFamily="34" charset="-122"/>
                <a:cs typeface="Calibri" pitchFamily="34" charset="-120"/>
              </a:rPr>
              <a:t>Led and controlled test managers and testing teams across all Atos Slovakia projects.</a:t>
            </a:r>
            <a:endParaRPr lang="en-US" sz="1100" dirty="0"/>
          </a:p>
        </p:txBody>
      </p:sp>
      <p:sp>
        <p:nvSpPr>
          <p:cNvPr id="20" name="Text 16"/>
          <p:cNvSpPr/>
          <p:nvPr/>
        </p:nvSpPr>
        <p:spPr>
          <a:xfrm>
            <a:off x="6629400" y="3566160"/>
            <a:ext cx="4663440" cy="822960"/>
          </a:xfrm>
          <a:prstGeom prst="rect">
            <a:avLst/>
          </a:prstGeom>
          <a:noFill/>
          <a:ln/>
        </p:spPr>
        <p:txBody>
          <a:bodyPr wrap="square" lIns="0" tIns="0" rIns="0" bIns="0" rtlCol="0" anchor="ctr"/>
          <a:lstStyle/>
          <a:p>
            <a:pPr marL="342900" indent="-342900">
              <a:lnSpc>
                <a:spcPct val="120000"/>
              </a:lnSpc>
              <a:buSzPct val="100000"/>
              <a:buChar char="•"/>
            </a:pPr>
            <a:r>
              <a:rPr lang="en-US" sz="1100" b="1" dirty="0">
                <a:solidFill>
                  <a:srgbClr val="1F2430"/>
                </a:solidFill>
                <a:latin typeface="Calibri" pitchFamily="34" charset="0"/>
                <a:ea typeface="Calibri" pitchFamily="34" charset="-122"/>
                <a:cs typeface="Calibri" pitchFamily="34" charset="-120"/>
              </a:rPr>
              <a:t>EU Project Consultancy: </a:t>
            </a:r>
            <a:r>
              <a:rPr lang="en-US" sz="1100" dirty="0">
                <a:solidFill>
                  <a:srgbClr val="5B6472"/>
                </a:solidFill>
                <a:latin typeface="Calibri" pitchFamily="34" charset="0"/>
                <a:ea typeface="Calibri" pitchFamily="34" charset="-122"/>
                <a:cs typeface="Calibri" pitchFamily="34" charset="-120"/>
              </a:rPr>
              <a:t>Consultant for H2020 European projects on ICT security and critical infrastructure protection.</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9144000" cy="548640"/>
          </a:xfrm>
          <a:prstGeom prst="rect">
            <a:avLst/>
          </a:prstGeom>
          <a:noFill/>
          <a:ln/>
        </p:spPr>
        <p:txBody>
          <a:bodyPr wrap="square" lIns="0" tIns="0" rIns="0" bIns="0" rtlCol="0" anchor="ctr"/>
          <a:lstStyle/>
          <a:p>
            <a:pPr marL="0" indent="0">
              <a:buNone/>
            </a:pPr>
            <a:r>
              <a:rPr lang="en-US" sz="2800" b="1" dirty="0">
                <a:solidFill>
                  <a:srgbClr val="1E2761"/>
                </a:solidFill>
                <a:latin typeface="Cambria" pitchFamily="34" charset="0"/>
                <a:ea typeface="Cambria" pitchFamily="34" charset="-122"/>
                <a:cs typeface="Cambria" pitchFamily="34" charset="-120"/>
              </a:rPr>
              <a:t>Early Career &amp; Business Background</a:t>
            </a:r>
            <a:endParaRPr lang="en-US" sz="2800" dirty="0"/>
          </a:p>
        </p:txBody>
      </p:sp>
      <p:sp>
        <p:nvSpPr>
          <p:cNvPr id="3" name="Shape 1"/>
          <p:cNvSpPr/>
          <p:nvPr/>
        </p:nvSpPr>
        <p:spPr>
          <a:xfrm>
            <a:off x="640080" y="1417320"/>
            <a:ext cx="10881360" cy="1417320"/>
          </a:xfrm>
          <a:prstGeom prst="roundRect">
            <a:avLst>
              <a:gd name="adj" fmla="val 4516"/>
            </a:avLst>
          </a:prstGeom>
          <a:solidFill>
            <a:srgbClr val="F8F9FD"/>
          </a:solidFill>
          <a:ln/>
        </p:spPr>
      </p:sp>
      <p:sp>
        <p:nvSpPr>
          <p:cNvPr id="4" name="Shape 2"/>
          <p:cNvSpPr/>
          <p:nvPr/>
        </p:nvSpPr>
        <p:spPr>
          <a:xfrm>
            <a:off x="640080" y="1417320"/>
            <a:ext cx="1828800" cy="1417320"/>
          </a:xfrm>
          <a:prstGeom prst="rect">
            <a:avLst/>
          </a:prstGeom>
          <a:solidFill>
            <a:srgbClr val="F8F9FD"/>
          </a:solidFill>
          <a:ln/>
        </p:spPr>
      </p:sp>
      <p:sp>
        <p:nvSpPr>
          <p:cNvPr id="5" name="Text 3"/>
          <p:cNvSpPr/>
          <p:nvPr/>
        </p:nvSpPr>
        <p:spPr>
          <a:xfrm>
            <a:off x="868680" y="1874520"/>
            <a:ext cx="1463040" cy="457200"/>
          </a:xfrm>
          <a:prstGeom prst="rect">
            <a:avLst/>
          </a:prstGeom>
          <a:noFill/>
          <a:ln/>
        </p:spPr>
        <p:txBody>
          <a:bodyPr wrap="square" lIns="0" tIns="0" rIns="0" bIns="0" rtlCol="0" anchor="ctr"/>
          <a:lstStyle/>
          <a:p>
            <a:pPr marL="0" indent="0" algn="ctr">
              <a:buNone/>
            </a:pPr>
            <a:r>
              <a:rPr lang="en-US" sz="1500" b="1" dirty="0">
                <a:solidFill>
                  <a:srgbClr val="3D5AFE"/>
                </a:solidFill>
                <a:latin typeface="Cambria" pitchFamily="34" charset="0"/>
                <a:ea typeface="Cambria" pitchFamily="34" charset="-122"/>
                <a:cs typeface="Cambria" pitchFamily="34" charset="-120"/>
              </a:rPr>
              <a:t>2010–2015</a:t>
            </a:r>
            <a:endParaRPr lang="en-US" sz="1500" dirty="0"/>
          </a:p>
        </p:txBody>
      </p:sp>
      <p:sp>
        <p:nvSpPr>
          <p:cNvPr id="6" name="Text 4"/>
          <p:cNvSpPr/>
          <p:nvPr/>
        </p:nvSpPr>
        <p:spPr>
          <a:xfrm>
            <a:off x="2743200" y="1581912"/>
            <a:ext cx="3657600" cy="365760"/>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RWE IT / FPT Slovakia</a:t>
            </a:r>
            <a:endParaRPr lang="en-US" sz="1400" dirty="0"/>
          </a:p>
        </p:txBody>
      </p:sp>
      <p:sp>
        <p:nvSpPr>
          <p:cNvPr id="7" name="Text 5"/>
          <p:cNvSpPr/>
          <p:nvPr/>
        </p:nvSpPr>
        <p:spPr>
          <a:xfrm>
            <a:off x="2743200" y="1920240"/>
            <a:ext cx="3657600" cy="640080"/>
          </a:xfrm>
          <a:prstGeom prst="rect">
            <a:avLst/>
          </a:prstGeom>
          <a:noFill/>
          <a:ln/>
        </p:spPr>
        <p:txBody>
          <a:bodyPr wrap="square" lIns="0" tIns="0" rIns="0" bIns="0" rtlCol="0" anchor="ctr"/>
          <a:lstStyle/>
          <a:p>
            <a:pPr marL="0" indent="0">
              <a:lnSpc>
                <a:spcPct val="120000"/>
              </a:lnSpc>
              <a:buNone/>
            </a:pPr>
            <a:r>
              <a:rPr lang="en-US" sz="1100" i="1" dirty="0">
                <a:solidFill>
                  <a:srgbClr val="5B6472"/>
                </a:solidFill>
                <a:latin typeface="Calibri" pitchFamily="34" charset="0"/>
                <a:ea typeface="Calibri" pitchFamily="34" charset="-122"/>
                <a:cs typeface="Calibri" pitchFamily="34" charset="-120"/>
              </a:rPr>
              <a:t>Senior Quality Analyst and Test Manager</a:t>
            </a:r>
            <a:endParaRPr lang="en-US" sz="1100" dirty="0"/>
          </a:p>
        </p:txBody>
      </p:sp>
      <p:sp>
        <p:nvSpPr>
          <p:cNvPr id="8" name="Text 6"/>
          <p:cNvSpPr/>
          <p:nvPr/>
        </p:nvSpPr>
        <p:spPr>
          <a:xfrm>
            <a:off x="6537960" y="1581912"/>
            <a:ext cx="4800600" cy="1097280"/>
          </a:xfrm>
          <a:prstGeom prst="rect">
            <a:avLst/>
          </a:prstGeom>
          <a:noFill/>
          <a:ln/>
        </p:spPr>
        <p:txBody>
          <a:bodyPr wrap="square" lIns="0" tIns="0" rIns="0" bIns="0" rtlCol="0" anchor="t"/>
          <a:lstStyle/>
          <a:p>
            <a:pPr marL="0" indent="0">
              <a:lnSpc>
                <a:spcPct val="125000"/>
              </a:lnSpc>
              <a:buNone/>
            </a:pPr>
            <a:r>
              <a:rPr lang="en-US" sz="1100" dirty="0">
                <a:solidFill>
                  <a:srgbClr val="1F2430"/>
                </a:solidFill>
                <a:latin typeface="Calibri" pitchFamily="34" charset="0"/>
                <a:ea typeface="Calibri" pitchFamily="34" charset="-122"/>
                <a:cs typeface="Calibri" pitchFamily="34" charset="-120"/>
              </a:rPr>
              <a:t>Specialized in infrastructure migration and security testing (SQL injection, ethical hacking). Performed penetration tests, mentored teams on security, and demonstrated practical vulnerability analysis.</a:t>
            </a:r>
            <a:endParaRPr lang="en-US" sz="1100" dirty="0"/>
          </a:p>
        </p:txBody>
      </p:sp>
      <p:sp>
        <p:nvSpPr>
          <p:cNvPr id="9" name="Shape 7"/>
          <p:cNvSpPr/>
          <p:nvPr/>
        </p:nvSpPr>
        <p:spPr>
          <a:xfrm>
            <a:off x="640080" y="3017520"/>
            <a:ext cx="10881360" cy="1417320"/>
          </a:xfrm>
          <a:prstGeom prst="roundRect">
            <a:avLst>
              <a:gd name="adj" fmla="val 4516"/>
            </a:avLst>
          </a:prstGeom>
          <a:solidFill>
            <a:srgbClr val="F8F9FD"/>
          </a:solidFill>
          <a:ln/>
        </p:spPr>
      </p:sp>
      <p:sp>
        <p:nvSpPr>
          <p:cNvPr id="10" name="Shape 8"/>
          <p:cNvSpPr/>
          <p:nvPr/>
        </p:nvSpPr>
        <p:spPr>
          <a:xfrm>
            <a:off x="640080" y="3017520"/>
            <a:ext cx="1828800" cy="1417320"/>
          </a:xfrm>
          <a:prstGeom prst="rect">
            <a:avLst/>
          </a:prstGeom>
          <a:solidFill>
            <a:srgbClr val="F8F9FD"/>
          </a:solidFill>
          <a:ln/>
        </p:spPr>
      </p:sp>
      <p:sp>
        <p:nvSpPr>
          <p:cNvPr id="11" name="Text 9"/>
          <p:cNvSpPr/>
          <p:nvPr/>
        </p:nvSpPr>
        <p:spPr>
          <a:xfrm>
            <a:off x="868680" y="3474720"/>
            <a:ext cx="1463040" cy="457200"/>
          </a:xfrm>
          <a:prstGeom prst="rect">
            <a:avLst/>
          </a:prstGeom>
          <a:noFill/>
          <a:ln/>
        </p:spPr>
        <p:txBody>
          <a:bodyPr wrap="square" lIns="0" tIns="0" rIns="0" bIns="0" rtlCol="0" anchor="ctr"/>
          <a:lstStyle/>
          <a:p>
            <a:pPr marL="0" indent="0" algn="ctr">
              <a:buNone/>
            </a:pPr>
            <a:r>
              <a:rPr lang="en-US" sz="1500" b="1" dirty="0">
                <a:solidFill>
                  <a:srgbClr val="3D5AFE"/>
                </a:solidFill>
                <a:latin typeface="Cambria" pitchFamily="34" charset="0"/>
                <a:ea typeface="Cambria" pitchFamily="34" charset="-122"/>
                <a:cs typeface="Cambria" pitchFamily="34" charset="-120"/>
              </a:rPr>
              <a:t>2008–2010</a:t>
            </a:r>
            <a:endParaRPr lang="en-US" sz="1500" dirty="0"/>
          </a:p>
        </p:txBody>
      </p:sp>
      <p:sp>
        <p:nvSpPr>
          <p:cNvPr id="12" name="Text 10"/>
          <p:cNvSpPr/>
          <p:nvPr/>
        </p:nvSpPr>
        <p:spPr>
          <a:xfrm>
            <a:off x="2743200" y="3182112"/>
            <a:ext cx="3657600" cy="365760"/>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Ness KDC, Javys, Focus</a:t>
            </a:r>
            <a:endParaRPr lang="en-US" sz="1400" dirty="0"/>
          </a:p>
        </p:txBody>
      </p:sp>
      <p:sp>
        <p:nvSpPr>
          <p:cNvPr id="13" name="Text 11"/>
          <p:cNvSpPr/>
          <p:nvPr/>
        </p:nvSpPr>
        <p:spPr>
          <a:xfrm>
            <a:off x="2743200" y="3520440"/>
            <a:ext cx="3657600" cy="640080"/>
          </a:xfrm>
          <a:prstGeom prst="rect">
            <a:avLst/>
          </a:prstGeom>
          <a:noFill/>
          <a:ln/>
        </p:spPr>
        <p:txBody>
          <a:bodyPr wrap="square" lIns="0" tIns="0" rIns="0" bIns="0" rtlCol="0" anchor="ctr"/>
          <a:lstStyle/>
          <a:p>
            <a:pPr marL="0" indent="0">
              <a:lnSpc>
                <a:spcPct val="120000"/>
              </a:lnSpc>
              <a:buNone/>
            </a:pPr>
            <a:r>
              <a:rPr lang="en-US" sz="1100" i="1" dirty="0">
                <a:solidFill>
                  <a:srgbClr val="5B6472"/>
                </a:solidFill>
                <a:latin typeface="Calibri" pitchFamily="34" charset="0"/>
                <a:ea typeface="Calibri" pitchFamily="34" charset="-122"/>
                <a:cs typeface="Calibri" pitchFamily="34" charset="-120"/>
              </a:rPr>
              <a:t>QA Analyst</a:t>
            </a:r>
            <a:endParaRPr lang="en-US" sz="1100" dirty="0"/>
          </a:p>
        </p:txBody>
      </p:sp>
      <p:sp>
        <p:nvSpPr>
          <p:cNvPr id="14" name="Text 12"/>
          <p:cNvSpPr/>
          <p:nvPr/>
        </p:nvSpPr>
        <p:spPr>
          <a:xfrm>
            <a:off x="6537960" y="3182112"/>
            <a:ext cx="4800600" cy="1097280"/>
          </a:xfrm>
          <a:prstGeom prst="rect">
            <a:avLst/>
          </a:prstGeom>
          <a:noFill/>
          <a:ln/>
        </p:spPr>
        <p:txBody>
          <a:bodyPr wrap="square" lIns="0" tIns="0" rIns="0" bIns="0" rtlCol="0" anchor="t"/>
          <a:lstStyle/>
          <a:p>
            <a:pPr marL="0" indent="0">
              <a:lnSpc>
                <a:spcPct val="125000"/>
              </a:lnSpc>
              <a:buNone/>
            </a:pPr>
            <a:r>
              <a:rPr lang="en-US" sz="1100" dirty="0">
                <a:solidFill>
                  <a:srgbClr val="1F2430"/>
                </a:solidFill>
                <a:latin typeface="Calibri" pitchFamily="34" charset="0"/>
                <a:ea typeface="Calibri" pitchFamily="34" charset="-122"/>
                <a:cs typeface="Calibri" pitchFamily="34" charset="-120"/>
              </a:rPr>
              <a:t>Performed functional manual testing for banking and HR applications using HP Quality Centre.</a:t>
            </a:r>
            <a:endParaRPr lang="en-US" sz="1100" dirty="0"/>
          </a:p>
        </p:txBody>
      </p:sp>
      <p:sp>
        <p:nvSpPr>
          <p:cNvPr id="15" name="Shape 13"/>
          <p:cNvSpPr/>
          <p:nvPr/>
        </p:nvSpPr>
        <p:spPr>
          <a:xfrm>
            <a:off x="640080" y="4617720"/>
            <a:ext cx="10881360" cy="1417320"/>
          </a:xfrm>
          <a:prstGeom prst="roundRect">
            <a:avLst>
              <a:gd name="adj" fmla="val 4516"/>
            </a:avLst>
          </a:prstGeom>
          <a:solidFill>
            <a:srgbClr val="F8F9FD"/>
          </a:solidFill>
          <a:ln/>
        </p:spPr>
      </p:sp>
      <p:sp>
        <p:nvSpPr>
          <p:cNvPr id="16" name="Shape 14"/>
          <p:cNvSpPr/>
          <p:nvPr/>
        </p:nvSpPr>
        <p:spPr>
          <a:xfrm>
            <a:off x="640080" y="4617720"/>
            <a:ext cx="1828800" cy="1417320"/>
          </a:xfrm>
          <a:prstGeom prst="rect">
            <a:avLst/>
          </a:prstGeom>
          <a:solidFill>
            <a:srgbClr val="F8F9FD"/>
          </a:solidFill>
          <a:ln/>
        </p:spPr>
      </p:sp>
      <p:sp>
        <p:nvSpPr>
          <p:cNvPr id="17" name="Text 15"/>
          <p:cNvSpPr/>
          <p:nvPr/>
        </p:nvSpPr>
        <p:spPr>
          <a:xfrm>
            <a:off x="868680" y="5074920"/>
            <a:ext cx="1463040" cy="457200"/>
          </a:xfrm>
          <a:prstGeom prst="rect">
            <a:avLst/>
          </a:prstGeom>
          <a:noFill/>
          <a:ln/>
        </p:spPr>
        <p:txBody>
          <a:bodyPr wrap="square" lIns="0" tIns="0" rIns="0" bIns="0" rtlCol="0" anchor="ctr"/>
          <a:lstStyle/>
          <a:p>
            <a:pPr marL="0" indent="0" algn="ctr">
              <a:buNone/>
            </a:pPr>
            <a:r>
              <a:rPr lang="en-US" sz="1500" b="1" dirty="0">
                <a:solidFill>
                  <a:srgbClr val="3D5AFE"/>
                </a:solidFill>
                <a:latin typeface="Cambria" pitchFamily="34" charset="0"/>
                <a:ea typeface="Cambria" pitchFamily="34" charset="-122"/>
                <a:cs typeface="Cambria" pitchFamily="34" charset="-120"/>
              </a:rPr>
              <a:t>2004–2008</a:t>
            </a:r>
            <a:endParaRPr lang="en-US" sz="1500" dirty="0"/>
          </a:p>
        </p:txBody>
      </p:sp>
      <p:sp>
        <p:nvSpPr>
          <p:cNvPr id="18" name="Text 16"/>
          <p:cNvSpPr/>
          <p:nvPr/>
        </p:nvSpPr>
        <p:spPr>
          <a:xfrm>
            <a:off x="2743200" y="4782312"/>
            <a:ext cx="3657600" cy="365760"/>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Tempus Trans</a:t>
            </a:r>
            <a:endParaRPr lang="en-US" sz="1400" dirty="0"/>
          </a:p>
        </p:txBody>
      </p:sp>
      <p:sp>
        <p:nvSpPr>
          <p:cNvPr id="19" name="Text 17"/>
          <p:cNvSpPr/>
          <p:nvPr/>
        </p:nvSpPr>
        <p:spPr>
          <a:xfrm>
            <a:off x="2743200" y="5120640"/>
            <a:ext cx="3657600" cy="640080"/>
          </a:xfrm>
          <a:prstGeom prst="rect">
            <a:avLst/>
          </a:prstGeom>
          <a:noFill/>
          <a:ln/>
        </p:spPr>
        <p:txBody>
          <a:bodyPr wrap="square" lIns="0" tIns="0" rIns="0" bIns="0" rtlCol="0" anchor="ctr"/>
          <a:lstStyle/>
          <a:p>
            <a:pPr marL="0" indent="0">
              <a:lnSpc>
                <a:spcPct val="120000"/>
              </a:lnSpc>
              <a:buNone/>
            </a:pPr>
            <a:r>
              <a:rPr lang="en-US" sz="1100" i="1" dirty="0">
                <a:solidFill>
                  <a:srgbClr val="5B6472"/>
                </a:solidFill>
                <a:latin typeface="Calibri" pitchFamily="34" charset="0"/>
                <a:ea typeface="Calibri" pitchFamily="34" charset="-122"/>
                <a:cs typeface="Calibri" pitchFamily="34" charset="-120"/>
              </a:rPr>
              <a:t>Sales Director</a:t>
            </a:r>
            <a:endParaRPr lang="en-US" sz="1100" dirty="0"/>
          </a:p>
        </p:txBody>
      </p:sp>
      <p:sp>
        <p:nvSpPr>
          <p:cNvPr id="20" name="Text 18"/>
          <p:cNvSpPr/>
          <p:nvPr/>
        </p:nvSpPr>
        <p:spPr>
          <a:xfrm>
            <a:off x="6537960" y="4782312"/>
            <a:ext cx="4800600" cy="1097280"/>
          </a:xfrm>
          <a:prstGeom prst="rect">
            <a:avLst/>
          </a:prstGeom>
          <a:noFill/>
          <a:ln/>
        </p:spPr>
        <p:txBody>
          <a:bodyPr wrap="square" lIns="0" tIns="0" rIns="0" bIns="0" rtlCol="0" anchor="t"/>
          <a:lstStyle/>
          <a:p>
            <a:pPr marL="0" indent="0">
              <a:lnSpc>
                <a:spcPct val="125000"/>
              </a:lnSpc>
              <a:buNone/>
            </a:pPr>
            <a:r>
              <a:rPr lang="en-US" sz="1100" dirty="0">
                <a:solidFill>
                  <a:srgbClr val="1F2430"/>
                </a:solidFill>
                <a:latin typeface="Calibri" pitchFamily="34" charset="0"/>
                <a:ea typeface="Calibri" pitchFamily="34" charset="-122"/>
                <a:cs typeface="Calibri" pitchFamily="34" charset="-120"/>
              </a:rPr>
              <a:t>Responsible for sales planning, marketing activities, and leading the sales department.</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9144000" cy="548640"/>
          </a:xfrm>
          <a:prstGeom prst="rect">
            <a:avLst/>
          </a:prstGeom>
          <a:noFill/>
          <a:ln/>
        </p:spPr>
        <p:txBody>
          <a:bodyPr wrap="square" lIns="0" tIns="0" rIns="0" bIns="0" rtlCol="0" anchor="ctr"/>
          <a:lstStyle/>
          <a:p>
            <a:pPr marL="0" indent="0">
              <a:buNone/>
            </a:pPr>
            <a:r>
              <a:rPr lang="en-US" sz="2800" b="1" dirty="0">
                <a:solidFill>
                  <a:srgbClr val="1E2761"/>
                </a:solidFill>
                <a:latin typeface="Cambria" pitchFamily="34" charset="0"/>
                <a:ea typeface="Cambria" pitchFamily="34" charset="-122"/>
                <a:cs typeface="Cambria" pitchFamily="34" charset="-120"/>
              </a:rPr>
              <a:t>Certifications, Skills &amp; Languages</a:t>
            </a:r>
            <a:endParaRPr lang="en-US" sz="2800" dirty="0"/>
          </a:p>
        </p:txBody>
      </p:sp>
      <p:sp>
        <p:nvSpPr>
          <p:cNvPr id="3" name="Text 1"/>
          <p:cNvSpPr/>
          <p:nvPr/>
        </p:nvSpPr>
        <p:spPr>
          <a:xfrm>
            <a:off x="640080" y="1188720"/>
            <a:ext cx="4572000" cy="320040"/>
          </a:xfrm>
          <a:prstGeom prst="rect">
            <a:avLst/>
          </a:prstGeom>
          <a:noFill/>
          <a:ln/>
        </p:spPr>
        <p:txBody>
          <a:bodyPr wrap="square" lIns="0" tIns="0" rIns="0" bIns="0" rtlCol="0" anchor="ctr"/>
          <a:lstStyle/>
          <a:p>
            <a:pPr marL="0" indent="0">
              <a:buNone/>
            </a:pPr>
            <a:r>
              <a:rPr lang="en-US" sz="1200" b="1" kern="0" spc="150" dirty="0">
                <a:solidFill>
                  <a:srgbClr val="5B6472"/>
                </a:solidFill>
                <a:latin typeface="Calibri" pitchFamily="34" charset="0"/>
                <a:ea typeface="Calibri" pitchFamily="34" charset="-122"/>
                <a:cs typeface="Calibri" pitchFamily="34" charset="-120"/>
              </a:rPr>
              <a:t>KEY CERTIFICATIONS</a:t>
            </a:r>
            <a:endParaRPr lang="en-US" sz="1200" dirty="0"/>
          </a:p>
        </p:txBody>
      </p:sp>
      <p:sp>
        <p:nvSpPr>
          <p:cNvPr id="4" name="Shape 2"/>
          <p:cNvSpPr/>
          <p:nvPr/>
        </p:nvSpPr>
        <p:spPr>
          <a:xfrm>
            <a:off x="640080" y="1627632"/>
            <a:ext cx="292608" cy="292608"/>
          </a:xfrm>
          <a:prstGeom prst="ellipse">
            <a:avLst/>
          </a:prstGeom>
          <a:solidFill>
            <a:srgbClr val="F3F5FC"/>
          </a:solidFill>
          <a:ln/>
        </p:spPr>
      </p:sp>
      <p:pic>
        <p:nvPicPr>
          <p:cNvPr id="5" name="Image 0" descr="preencoded.png"/>
          <p:cNvPicPr>
            <a:picLocks noChangeAspect="1"/>
          </p:cNvPicPr>
          <p:nvPr/>
        </p:nvPicPr>
        <p:blipFill>
          <a:blip r:embed="rId3"/>
          <a:stretch>
            <a:fillRect/>
          </a:stretch>
        </p:blipFill>
        <p:spPr>
          <a:xfrm>
            <a:off x="708660" y="1696212"/>
            <a:ext cx="155448" cy="155448"/>
          </a:xfrm>
          <a:prstGeom prst="rect">
            <a:avLst/>
          </a:prstGeom>
        </p:spPr>
      </p:pic>
      <p:sp>
        <p:nvSpPr>
          <p:cNvPr id="6" name="Text 3"/>
          <p:cNvSpPr/>
          <p:nvPr/>
        </p:nvSpPr>
        <p:spPr>
          <a:xfrm>
            <a:off x="1097280" y="1600200"/>
            <a:ext cx="5212080" cy="365760"/>
          </a:xfrm>
          <a:prstGeom prst="rect">
            <a:avLst/>
          </a:prstGeom>
          <a:noFill/>
          <a:ln/>
        </p:spPr>
        <p:txBody>
          <a:bodyPr wrap="square" lIns="0" tIns="0" rIns="0" bIns="0" rtlCol="0" anchor="ctr"/>
          <a:lstStyle/>
          <a:p>
            <a:pPr marL="0" indent="0">
              <a:buNone/>
            </a:pPr>
            <a:r>
              <a:rPr lang="en-US" sz="1200" dirty="0">
                <a:solidFill>
                  <a:srgbClr val="1F2430"/>
                </a:solidFill>
                <a:latin typeface="Calibri" pitchFamily="34" charset="0"/>
                <a:ea typeface="Calibri" pitchFamily="34" charset="-122"/>
                <a:cs typeface="Calibri" pitchFamily="34" charset="-120"/>
              </a:rPr>
              <a:t>ISTQB Certified Tester: Advanced Level Test Manager (CTAL-TM)</a:t>
            </a:r>
            <a:endParaRPr lang="en-US" sz="1200" dirty="0"/>
          </a:p>
        </p:txBody>
      </p:sp>
      <p:sp>
        <p:nvSpPr>
          <p:cNvPr id="7" name="Shape 4"/>
          <p:cNvSpPr/>
          <p:nvPr/>
        </p:nvSpPr>
        <p:spPr>
          <a:xfrm>
            <a:off x="640080" y="2130552"/>
            <a:ext cx="292608" cy="292608"/>
          </a:xfrm>
          <a:prstGeom prst="ellipse">
            <a:avLst/>
          </a:prstGeom>
          <a:solidFill>
            <a:srgbClr val="F3F5FC"/>
          </a:solidFill>
          <a:ln/>
        </p:spPr>
      </p:sp>
      <p:pic>
        <p:nvPicPr>
          <p:cNvPr id="8" name="Image 1" descr="preencoded.png"/>
          <p:cNvPicPr>
            <a:picLocks noChangeAspect="1"/>
          </p:cNvPicPr>
          <p:nvPr/>
        </p:nvPicPr>
        <p:blipFill>
          <a:blip r:embed="rId3"/>
          <a:stretch>
            <a:fillRect/>
          </a:stretch>
        </p:blipFill>
        <p:spPr>
          <a:xfrm>
            <a:off x="708660" y="2199132"/>
            <a:ext cx="155448" cy="155448"/>
          </a:xfrm>
          <a:prstGeom prst="rect">
            <a:avLst/>
          </a:prstGeom>
        </p:spPr>
      </p:pic>
      <p:sp>
        <p:nvSpPr>
          <p:cNvPr id="9" name="Text 5"/>
          <p:cNvSpPr/>
          <p:nvPr/>
        </p:nvSpPr>
        <p:spPr>
          <a:xfrm>
            <a:off x="1097280" y="2103120"/>
            <a:ext cx="5212080" cy="365760"/>
          </a:xfrm>
          <a:prstGeom prst="rect">
            <a:avLst/>
          </a:prstGeom>
          <a:noFill/>
          <a:ln/>
        </p:spPr>
        <p:txBody>
          <a:bodyPr wrap="square" lIns="0" tIns="0" rIns="0" bIns="0" rtlCol="0" anchor="ctr"/>
          <a:lstStyle/>
          <a:p>
            <a:pPr marL="0" indent="0">
              <a:buNone/>
            </a:pPr>
            <a:r>
              <a:rPr lang="en-US" sz="1200" dirty="0">
                <a:solidFill>
                  <a:srgbClr val="1F2430"/>
                </a:solidFill>
                <a:latin typeface="Calibri" pitchFamily="34" charset="0"/>
                <a:ea typeface="Calibri" pitchFamily="34" charset="-122"/>
                <a:cs typeface="Calibri" pitchFamily="34" charset="-120"/>
              </a:rPr>
              <a:t>ISTQB Certified Tester: Foundation Level (CTFL)</a:t>
            </a:r>
            <a:endParaRPr lang="en-US" sz="1200" dirty="0"/>
          </a:p>
        </p:txBody>
      </p:sp>
      <p:sp>
        <p:nvSpPr>
          <p:cNvPr id="10" name="Shape 6"/>
          <p:cNvSpPr/>
          <p:nvPr/>
        </p:nvSpPr>
        <p:spPr>
          <a:xfrm>
            <a:off x="640080" y="2633472"/>
            <a:ext cx="292608" cy="292608"/>
          </a:xfrm>
          <a:prstGeom prst="ellipse">
            <a:avLst/>
          </a:prstGeom>
          <a:solidFill>
            <a:srgbClr val="F3F5FC"/>
          </a:solidFill>
          <a:ln/>
        </p:spPr>
      </p:sp>
      <p:pic>
        <p:nvPicPr>
          <p:cNvPr id="11" name="Image 2" descr="preencoded.png"/>
          <p:cNvPicPr>
            <a:picLocks noChangeAspect="1"/>
          </p:cNvPicPr>
          <p:nvPr/>
        </p:nvPicPr>
        <p:blipFill>
          <a:blip r:embed="rId3"/>
          <a:stretch>
            <a:fillRect/>
          </a:stretch>
        </p:blipFill>
        <p:spPr>
          <a:xfrm>
            <a:off x="708660" y="2702052"/>
            <a:ext cx="155448" cy="155448"/>
          </a:xfrm>
          <a:prstGeom prst="rect">
            <a:avLst/>
          </a:prstGeom>
        </p:spPr>
      </p:pic>
      <p:sp>
        <p:nvSpPr>
          <p:cNvPr id="12" name="Text 7"/>
          <p:cNvSpPr/>
          <p:nvPr/>
        </p:nvSpPr>
        <p:spPr>
          <a:xfrm>
            <a:off x="1097280" y="2606040"/>
            <a:ext cx="5212080" cy="365760"/>
          </a:xfrm>
          <a:prstGeom prst="rect">
            <a:avLst/>
          </a:prstGeom>
          <a:noFill/>
          <a:ln/>
        </p:spPr>
        <p:txBody>
          <a:bodyPr wrap="square" lIns="0" tIns="0" rIns="0" bIns="0" rtlCol="0" anchor="ctr"/>
          <a:lstStyle/>
          <a:p>
            <a:pPr marL="0" indent="0">
              <a:buNone/>
            </a:pPr>
            <a:r>
              <a:rPr lang="en-US" sz="1200" dirty="0">
                <a:solidFill>
                  <a:srgbClr val="1F2430"/>
                </a:solidFill>
                <a:latin typeface="Calibri" pitchFamily="34" charset="0"/>
                <a:ea typeface="Calibri" pitchFamily="34" charset="-122"/>
                <a:cs typeface="Calibri" pitchFamily="34" charset="-120"/>
              </a:rPr>
              <a:t>Certified Ethical Hacker (CEH v.7)</a:t>
            </a:r>
            <a:endParaRPr lang="en-US" sz="1200" dirty="0"/>
          </a:p>
        </p:txBody>
      </p:sp>
      <p:sp>
        <p:nvSpPr>
          <p:cNvPr id="13" name="Shape 8"/>
          <p:cNvSpPr/>
          <p:nvPr/>
        </p:nvSpPr>
        <p:spPr>
          <a:xfrm>
            <a:off x="640080" y="3136392"/>
            <a:ext cx="292608" cy="292608"/>
          </a:xfrm>
          <a:prstGeom prst="ellipse">
            <a:avLst/>
          </a:prstGeom>
          <a:solidFill>
            <a:srgbClr val="F3F5FC"/>
          </a:solidFill>
          <a:ln/>
        </p:spPr>
      </p:sp>
      <p:pic>
        <p:nvPicPr>
          <p:cNvPr id="14" name="Image 3" descr="preencoded.png"/>
          <p:cNvPicPr>
            <a:picLocks noChangeAspect="1"/>
          </p:cNvPicPr>
          <p:nvPr/>
        </p:nvPicPr>
        <p:blipFill>
          <a:blip r:embed="rId3"/>
          <a:stretch>
            <a:fillRect/>
          </a:stretch>
        </p:blipFill>
        <p:spPr>
          <a:xfrm>
            <a:off x="708660" y="3204972"/>
            <a:ext cx="155448" cy="155448"/>
          </a:xfrm>
          <a:prstGeom prst="rect">
            <a:avLst/>
          </a:prstGeom>
        </p:spPr>
      </p:pic>
      <p:sp>
        <p:nvSpPr>
          <p:cNvPr id="15" name="Text 9"/>
          <p:cNvSpPr/>
          <p:nvPr/>
        </p:nvSpPr>
        <p:spPr>
          <a:xfrm>
            <a:off x="1097280" y="3108960"/>
            <a:ext cx="5212080" cy="365760"/>
          </a:xfrm>
          <a:prstGeom prst="rect">
            <a:avLst/>
          </a:prstGeom>
          <a:noFill/>
          <a:ln/>
        </p:spPr>
        <p:txBody>
          <a:bodyPr wrap="square" lIns="0" tIns="0" rIns="0" bIns="0" rtlCol="0" anchor="ctr"/>
          <a:lstStyle/>
          <a:p>
            <a:pPr marL="0" indent="0">
              <a:buNone/>
            </a:pPr>
            <a:r>
              <a:rPr lang="en-US" sz="1200" dirty="0">
                <a:solidFill>
                  <a:srgbClr val="1F2430"/>
                </a:solidFill>
                <a:latin typeface="Calibri" pitchFamily="34" charset="0"/>
                <a:ea typeface="Calibri" pitchFamily="34" charset="-122"/>
                <a:cs typeface="Calibri" pitchFamily="34" charset="-120"/>
              </a:rPr>
              <a:t>CompTIA Security+</a:t>
            </a:r>
            <a:endParaRPr lang="en-US" sz="1200" dirty="0"/>
          </a:p>
        </p:txBody>
      </p:sp>
      <p:sp>
        <p:nvSpPr>
          <p:cNvPr id="16" name="Shape 10"/>
          <p:cNvSpPr/>
          <p:nvPr/>
        </p:nvSpPr>
        <p:spPr>
          <a:xfrm>
            <a:off x="640080" y="3639312"/>
            <a:ext cx="292608" cy="292608"/>
          </a:xfrm>
          <a:prstGeom prst="ellipse">
            <a:avLst/>
          </a:prstGeom>
          <a:solidFill>
            <a:srgbClr val="F3F5FC"/>
          </a:solidFill>
          <a:ln/>
        </p:spPr>
      </p:sp>
      <p:pic>
        <p:nvPicPr>
          <p:cNvPr id="17" name="Image 4" descr="preencoded.png"/>
          <p:cNvPicPr>
            <a:picLocks noChangeAspect="1"/>
          </p:cNvPicPr>
          <p:nvPr/>
        </p:nvPicPr>
        <p:blipFill>
          <a:blip r:embed="rId3"/>
          <a:stretch>
            <a:fillRect/>
          </a:stretch>
        </p:blipFill>
        <p:spPr>
          <a:xfrm>
            <a:off x="708660" y="3707892"/>
            <a:ext cx="155448" cy="155448"/>
          </a:xfrm>
          <a:prstGeom prst="rect">
            <a:avLst/>
          </a:prstGeom>
        </p:spPr>
      </p:pic>
      <p:sp>
        <p:nvSpPr>
          <p:cNvPr id="18" name="Text 11"/>
          <p:cNvSpPr/>
          <p:nvPr/>
        </p:nvSpPr>
        <p:spPr>
          <a:xfrm>
            <a:off x="1097280" y="3611880"/>
            <a:ext cx="5212080" cy="365760"/>
          </a:xfrm>
          <a:prstGeom prst="rect">
            <a:avLst/>
          </a:prstGeom>
          <a:noFill/>
          <a:ln/>
        </p:spPr>
        <p:txBody>
          <a:bodyPr wrap="square" lIns="0" tIns="0" rIns="0" bIns="0" rtlCol="0" anchor="ctr"/>
          <a:lstStyle/>
          <a:p>
            <a:pPr marL="0" indent="0">
              <a:buNone/>
            </a:pPr>
            <a:r>
              <a:rPr lang="en-US" sz="1200" dirty="0">
                <a:solidFill>
                  <a:srgbClr val="1F2430"/>
                </a:solidFill>
                <a:latin typeface="Calibri" pitchFamily="34" charset="0"/>
                <a:ea typeface="Calibri" pitchFamily="34" charset="-122"/>
                <a:cs typeface="Calibri" pitchFamily="34" charset="-120"/>
              </a:rPr>
              <a:t>ITIL Foundation Level</a:t>
            </a:r>
            <a:endParaRPr lang="en-US" sz="1200" dirty="0"/>
          </a:p>
        </p:txBody>
      </p:sp>
      <p:sp>
        <p:nvSpPr>
          <p:cNvPr id="19" name="Shape 12"/>
          <p:cNvSpPr/>
          <p:nvPr/>
        </p:nvSpPr>
        <p:spPr>
          <a:xfrm>
            <a:off x="640080" y="4142232"/>
            <a:ext cx="292608" cy="292608"/>
          </a:xfrm>
          <a:prstGeom prst="ellipse">
            <a:avLst/>
          </a:prstGeom>
          <a:solidFill>
            <a:srgbClr val="F3F5FC"/>
          </a:solidFill>
          <a:ln/>
        </p:spPr>
      </p:sp>
      <p:pic>
        <p:nvPicPr>
          <p:cNvPr id="20" name="Image 5" descr="preencoded.png"/>
          <p:cNvPicPr>
            <a:picLocks noChangeAspect="1"/>
          </p:cNvPicPr>
          <p:nvPr/>
        </p:nvPicPr>
        <p:blipFill>
          <a:blip r:embed="rId3"/>
          <a:stretch>
            <a:fillRect/>
          </a:stretch>
        </p:blipFill>
        <p:spPr>
          <a:xfrm>
            <a:off x="708660" y="4210812"/>
            <a:ext cx="155448" cy="155448"/>
          </a:xfrm>
          <a:prstGeom prst="rect">
            <a:avLst/>
          </a:prstGeom>
        </p:spPr>
      </p:pic>
      <p:sp>
        <p:nvSpPr>
          <p:cNvPr id="21" name="Text 13"/>
          <p:cNvSpPr/>
          <p:nvPr/>
        </p:nvSpPr>
        <p:spPr>
          <a:xfrm>
            <a:off x="1097280" y="4114800"/>
            <a:ext cx="5212080" cy="365760"/>
          </a:xfrm>
          <a:prstGeom prst="rect">
            <a:avLst/>
          </a:prstGeom>
          <a:noFill/>
          <a:ln/>
        </p:spPr>
        <p:txBody>
          <a:bodyPr wrap="square" lIns="0" tIns="0" rIns="0" bIns="0" rtlCol="0" anchor="ctr"/>
          <a:lstStyle/>
          <a:p>
            <a:pPr marL="0" indent="0">
              <a:buNone/>
            </a:pPr>
            <a:r>
              <a:rPr lang="en-US" sz="1200" dirty="0">
                <a:solidFill>
                  <a:srgbClr val="1F2430"/>
                </a:solidFill>
                <a:latin typeface="Calibri" pitchFamily="34" charset="0"/>
                <a:ea typeface="Calibri" pitchFamily="34" charset="-122"/>
                <a:cs typeface="Calibri" pitchFamily="34" charset="-120"/>
              </a:rPr>
              <a:t>Certified Scrum Master (Ongoing)</a:t>
            </a:r>
            <a:endParaRPr lang="en-US" sz="1200" dirty="0"/>
          </a:p>
        </p:txBody>
      </p:sp>
      <p:sp>
        <p:nvSpPr>
          <p:cNvPr id="22" name="Shape 14"/>
          <p:cNvSpPr/>
          <p:nvPr/>
        </p:nvSpPr>
        <p:spPr>
          <a:xfrm>
            <a:off x="640080" y="4645152"/>
            <a:ext cx="292608" cy="292608"/>
          </a:xfrm>
          <a:prstGeom prst="ellipse">
            <a:avLst/>
          </a:prstGeom>
          <a:solidFill>
            <a:srgbClr val="F3F5FC"/>
          </a:solidFill>
          <a:ln/>
        </p:spPr>
      </p:sp>
      <p:pic>
        <p:nvPicPr>
          <p:cNvPr id="23" name="Image 6" descr="preencoded.png"/>
          <p:cNvPicPr>
            <a:picLocks noChangeAspect="1"/>
          </p:cNvPicPr>
          <p:nvPr/>
        </p:nvPicPr>
        <p:blipFill>
          <a:blip r:embed="rId3"/>
          <a:stretch>
            <a:fillRect/>
          </a:stretch>
        </p:blipFill>
        <p:spPr>
          <a:xfrm>
            <a:off x="708660" y="4713732"/>
            <a:ext cx="155448" cy="155448"/>
          </a:xfrm>
          <a:prstGeom prst="rect">
            <a:avLst/>
          </a:prstGeom>
        </p:spPr>
      </p:pic>
      <p:sp>
        <p:nvSpPr>
          <p:cNvPr id="24" name="Text 15"/>
          <p:cNvSpPr/>
          <p:nvPr/>
        </p:nvSpPr>
        <p:spPr>
          <a:xfrm>
            <a:off x="1097280" y="4617720"/>
            <a:ext cx="5212080" cy="365760"/>
          </a:xfrm>
          <a:prstGeom prst="rect">
            <a:avLst/>
          </a:prstGeom>
          <a:noFill/>
          <a:ln/>
        </p:spPr>
        <p:txBody>
          <a:bodyPr wrap="square" lIns="0" tIns="0" rIns="0" bIns="0" rtlCol="0" anchor="ctr"/>
          <a:lstStyle/>
          <a:p>
            <a:pPr marL="0" indent="0">
              <a:buNone/>
            </a:pPr>
            <a:r>
              <a:rPr lang="en-US" sz="1200" dirty="0">
                <a:solidFill>
                  <a:srgbClr val="1F2430"/>
                </a:solidFill>
                <a:latin typeface="Calibri" pitchFamily="34" charset="0"/>
                <a:ea typeface="Calibri" pitchFamily="34" charset="-122"/>
                <a:cs typeface="Calibri" pitchFamily="34" charset="-120"/>
              </a:rPr>
              <a:t>PEAK: Project Environment Advanced Know-how</a:t>
            </a:r>
            <a:endParaRPr lang="en-US" sz="1200" dirty="0"/>
          </a:p>
        </p:txBody>
      </p:sp>
      <p:sp>
        <p:nvSpPr>
          <p:cNvPr id="25" name="Shape 16"/>
          <p:cNvSpPr/>
          <p:nvPr/>
        </p:nvSpPr>
        <p:spPr>
          <a:xfrm>
            <a:off x="6537960" y="1188720"/>
            <a:ext cx="5029200" cy="5120640"/>
          </a:xfrm>
          <a:prstGeom prst="roundRect">
            <a:avLst>
              <a:gd name="adj" fmla="val 1455"/>
            </a:avLst>
          </a:prstGeom>
          <a:solidFill>
            <a:srgbClr val="1E2761"/>
          </a:solidFill>
          <a:ln/>
        </p:spPr>
      </p:sp>
      <p:sp>
        <p:nvSpPr>
          <p:cNvPr id="26" name="Text 17"/>
          <p:cNvSpPr/>
          <p:nvPr/>
        </p:nvSpPr>
        <p:spPr>
          <a:xfrm>
            <a:off x="6903720" y="1463040"/>
            <a:ext cx="4297680" cy="320040"/>
          </a:xfrm>
          <a:prstGeom prst="rect">
            <a:avLst/>
          </a:prstGeom>
          <a:noFill/>
          <a:ln/>
        </p:spPr>
        <p:txBody>
          <a:bodyPr wrap="square" lIns="0" tIns="0" rIns="0" bIns="0" rtlCol="0" anchor="ctr"/>
          <a:lstStyle/>
          <a:p>
            <a:pPr marL="0" indent="0">
              <a:buNone/>
            </a:pPr>
            <a:r>
              <a:rPr lang="en-US" sz="1200" b="1" kern="0" spc="150" dirty="0">
                <a:solidFill>
                  <a:srgbClr val="CADCFC"/>
                </a:solidFill>
                <a:latin typeface="Calibri" pitchFamily="34" charset="0"/>
                <a:ea typeface="Calibri" pitchFamily="34" charset="-122"/>
                <a:cs typeface="Calibri" pitchFamily="34" charset="-120"/>
              </a:rPr>
              <a:t>TECHNICAL SKILLS</a:t>
            </a:r>
            <a:endParaRPr lang="en-US" sz="1200" dirty="0"/>
          </a:p>
        </p:txBody>
      </p:sp>
      <p:sp>
        <p:nvSpPr>
          <p:cNvPr id="27" name="Text 18"/>
          <p:cNvSpPr/>
          <p:nvPr/>
        </p:nvSpPr>
        <p:spPr>
          <a:xfrm>
            <a:off x="6903720" y="1874520"/>
            <a:ext cx="4297680" cy="548640"/>
          </a:xfrm>
          <a:prstGeom prst="rect">
            <a:avLst/>
          </a:prstGeom>
          <a:noFill/>
          <a:ln/>
        </p:spPr>
        <p:txBody>
          <a:bodyPr wrap="square" lIns="0" tIns="0" rIns="0" bIns="0" rtlCol="0" anchor="ctr"/>
          <a:lstStyle/>
          <a:p>
            <a:pPr marL="0" indent="0">
              <a:lnSpc>
                <a:spcPct val="130000"/>
              </a:lnSpc>
              <a:buNone/>
            </a:pPr>
            <a:r>
              <a:rPr lang="en-US" sz="1150" dirty="0">
                <a:solidFill>
                  <a:srgbClr val="FFFFFF"/>
                </a:solidFill>
                <a:latin typeface="Calibri" pitchFamily="34" charset="0"/>
                <a:ea typeface="Calibri" pitchFamily="34" charset="-122"/>
                <a:cs typeface="Calibri" pitchFamily="34" charset="-120"/>
              </a:rPr>
              <a:t>JIRA (Advanced)  •  HP ALM / Quality Center  •  TFS  •  UI Path (Basic)</a:t>
            </a:r>
            <a:endParaRPr lang="en-US" sz="1150" dirty="0"/>
          </a:p>
        </p:txBody>
      </p:sp>
      <p:sp>
        <p:nvSpPr>
          <p:cNvPr id="28" name="Text 19"/>
          <p:cNvSpPr/>
          <p:nvPr/>
        </p:nvSpPr>
        <p:spPr>
          <a:xfrm>
            <a:off x="6903720" y="2377440"/>
            <a:ext cx="4297680" cy="548640"/>
          </a:xfrm>
          <a:prstGeom prst="rect">
            <a:avLst/>
          </a:prstGeom>
          <a:noFill/>
          <a:ln/>
        </p:spPr>
        <p:txBody>
          <a:bodyPr wrap="square" lIns="0" tIns="0" rIns="0" bIns="0" rtlCol="0" anchor="ctr"/>
          <a:lstStyle/>
          <a:p>
            <a:pPr marL="0" indent="0">
              <a:lnSpc>
                <a:spcPct val="130000"/>
              </a:lnSpc>
              <a:buNone/>
            </a:pPr>
            <a:r>
              <a:rPr lang="en-US" sz="1150" dirty="0">
                <a:solidFill>
                  <a:srgbClr val="FFFFFF"/>
                </a:solidFill>
                <a:latin typeface="Calibri" pitchFamily="34" charset="0"/>
                <a:ea typeface="Calibri" pitchFamily="34" charset="-122"/>
                <a:cs typeface="Calibri" pitchFamily="34" charset="-120"/>
              </a:rPr>
              <a:t>SQL  •  Linux  •  Penetration Testing  •  Risk Analysis  •  Agile / DevOps</a:t>
            </a:r>
            <a:endParaRPr lang="en-US" sz="1150" dirty="0"/>
          </a:p>
        </p:txBody>
      </p:sp>
      <p:sp>
        <p:nvSpPr>
          <p:cNvPr id="29" name="Shape 20"/>
          <p:cNvSpPr/>
          <p:nvPr/>
        </p:nvSpPr>
        <p:spPr>
          <a:xfrm>
            <a:off x="6903720" y="3200400"/>
            <a:ext cx="3931920" cy="0"/>
          </a:xfrm>
          <a:prstGeom prst="line">
            <a:avLst/>
          </a:prstGeom>
          <a:noFill/>
          <a:ln w="12700">
            <a:solidFill>
              <a:srgbClr val="3A4590"/>
            </a:solidFill>
            <a:prstDash val="solid"/>
          </a:ln>
        </p:spPr>
      </p:sp>
      <p:sp>
        <p:nvSpPr>
          <p:cNvPr id="30" name="Text 21"/>
          <p:cNvSpPr/>
          <p:nvPr/>
        </p:nvSpPr>
        <p:spPr>
          <a:xfrm>
            <a:off x="6903720" y="3429000"/>
            <a:ext cx="4297680" cy="320040"/>
          </a:xfrm>
          <a:prstGeom prst="rect">
            <a:avLst/>
          </a:prstGeom>
          <a:noFill/>
          <a:ln/>
        </p:spPr>
        <p:txBody>
          <a:bodyPr wrap="square" lIns="0" tIns="0" rIns="0" bIns="0" rtlCol="0" anchor="ctr"/>
          <a:lstStyle/>
          <a:p>
            <a:pPr marL="0" indent="0">
              <a:buNone/>
            </a:pPr>
            <a:r>
              <a:rPr lang="en-US" sz="1200" b="1" kern="0" spc="150" dirty="0">
                <a:solidFill>
                  <a:srgbClr val="CADCFC"/>
                </a:solidFill>
                <a:latin typeface="Calibri" pitchFamily="34" charset="0"/>
                <a:ea typeface="Calibri" pitchFamily="34" charset="-122"/>
                <a:cs typeface="Calibri" pitchFamily="34" charset="-120"/>
              </a:rPr>
              <a:t>LANGUAGES</a:t>
            </a:r>
            <a:endParaRPr lang="en-US" sz="1200" dirty="0"/>
          </a:p>
        </p:txBody>
      </p:sp>
      <p:sp>
        <p:nvSpPr>
          <p:cNvPr id="31" name="Text 22"/>
          <p:cNvSpPr/>
          <p:nvPr/>
        </p:nvSpPr>
        <p:spPr>
          <a:xfrm>
            <a:off x="6903720" y="3840480"/>
            <a:ext cx="1463040"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Slovak</a:t>
            </a:r>
            <a:endParaRPr lang="en-US" sz="1200" dirty="0"/>
          </a:p>
        </p:txBody>
      </p:sp>
      <p:sp>
        <p:nvSpPr>
          <p:cNvPr id="32" name="Text 23"/>
          <p:cNvSpPr/>
          <p:nvPr/>
        </p:nvSpPr>
        <p:spPr>
          <a:xfrm>
            <a:off x="9646920" y="3840480"/>
            <a:ext cx="1554480" cy="320040"/>
          </a:xfrm>
          <a:prstGeom prst="rect">
            <a:avLst/>
          </a:prstGeom>
          <a:noFill/>
          <a:ln/>
        </p:spPr>
        <p:txBody>
          <a:bodyPr wrap="square" lIns="0" tIns="0" rIns="0" bIns="0" rtlCol="0" anchor="ctr"/>
          <a:lstStyle/>
          <a:p>
            <a:pPr marL="0" indent="0" algn="r">
              <a:buNone/>
            </a:pPr>
            <a:r>
              <a:rPr lang="en-US" sz="1050" dirty="0">
                <a:solidFill>
                  <a:srgbClr val="CADCFC"/>
                </a:solidFill>
                <a:latin typeface="Calibri" pitchFamily="34" charset="0"/>
                <a:ea typeface="Calibri" pitchFamily="34" charset="-122"/>
                <a:cs typeface="Calibri" pitchFamily="34" charset="-120"/>
              </a:rPr>
              <a:t>Native</a:t>
            </a:r>
            <a:endParaRPr lang="en-US" sz="1050" dirty="0"/>
          </a:p>
        </p:txBody>
      </p:sp>
      <p:sp>
        <p:nvSpPr>
          <p:cNvPr id="33" name="Shape 24"/>
          <p:cNvSpPr/>
          <p:nvPr/>
        </p:nvSpPr>
        <p:spPr>
          <a:xfrm>
            <a:off x="6903720" y="4169664"/>
            <a:ext cx="3931920" cy="118872"/>
          </a:xfrm>
          <a:prstGeom prst="roundRect">
            <a:avLst>
              <a:gd name="adj" fmla="val 46154"/>
            </a:avLst>
          </a:prstGeom>
          <a:solidFill>
            <a:srgbClr val="2C3894"/>
          </a:solidFill>
          <a:ln/>
        </p:spPr>
      </p:sp>
      <p:sp>
        <p:nvSpPr>
          <p:cNvPr id="34" name="Shape 25"/>
          <p:cNvSpPr/>
          <p:nvPr/>
        </p:nvSpPr>
        <p:spPr>
          <a:xfrm>
            <a:off x="6903720" y="4169664"/>
            <a:ext cx="3931920" cy="118872"/>
          </a:xfrm>
          <a:prstGeom prst="roundRect">
            <a:avLst>
              <a:gd name="adj" fmla="val 46154"/>
            </a:avLst>
          </a:prstGeom>
          <a:solidFill>
            <a:srgbClr val="3D5AFE"/>
          </a:solidFill>
          <a:ln/>
        </p:spPr>
      </p:sp>
      <p:sp>
        <p:nvSpPr>
          <p:cNvPr id="35" name="Text 26"/>
          <p:cNvSpPr/>
          <p:nvPr/>
        </p:nvSpPr>
        <p:spPr>
          <a:xfrm>
            <a:off x="6903720" y="4434840"/>
            <a:ext cx="1463040"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Czech</a:t>
            </a:r>
            <a:endParaRPr lang="en-US" sz="1200" dirty="0"/>
          </a:p>
        </p:txBody>
      </p:sp>
      <p:sp>
        <p:nvSpPr>
          <p:cNvPr id="36" name="Text 27"/>
          <p:cNvSpPr/>
          <p:nvPr/>
        </p:nvSpPr>
        <p:spPr>
          <a:xfrm>
            <a:off x="9646920" y="4434840"/>
            <a:ext cx="1554480" cy="320040"/>
          </a:xfrm>
          <a:prstGeom prst="rect">
            <a:avLst/>
          </a:prstGeom>
          <a:noFill/>
          <a:ln/>
        </p:spPr>
        <p:txBody>
          <a:bodyPr wrap="square" lIns="0" tIns="0" rIns="0" bIns="0" rtlCol="0" anchor="ctr"/>
          <a:lstStyle/>
          <a:p>
            <a:pPr marL="0" indent="0" algn="r">
              <a:buNone/>
            </a:pPr>
            <a:r>
              <a:rPr lang="en-US" sz="1050" dirty="0">
                <a:solidFill>
                  <a:srgbClr val="CADCFC"/>
                </a:solidFill>
                <a:latin typeface="Calibri" pitchFamily="34" charset="0"/>
                <a:ea typeface="Calibri" pitchFamily="34" charset="-122"/>
                <a:cs typeface="Calibri" pitchFamily="34" charset="-120"/>
              </a:rPr>
              <a:t>Fluent</a:t>
            </a:r>
            <a:endParaRPr lang="en-US" sz="1050" dirty="0"/>
          </a:p>
        </p:txBody>
      </p:sp>
      <p:sp>
        <p:nvSpPr>
          <p:cNvPr id="37" name="Shape 28"/>
          <p:cNvSpPr/>
          <p:nvPr/>
        </p:nvSpPr>
        <p:spPr>
          <a:xfrm>
            <a:off x="6903720" y="4764024"/>
            <a:ext cx="3931920" cy="118872"/>
          </a:xfrm>
          <a:prstGeom prst="roundRect">
            <a:avLst>
              <a:gd name="adj" fmla="val 46154"/>
            </a:avLst>
          </a:prstGeom>
          <a:solidFill>
            <a:srgbClr val="2C3894"/>
          </a:solidFill>
          <a:ln/>
        </p:spPr>
      </p:sp>
      <p:sp>
        <p:nvSpPr>
          <p:cNvPr id="38" name="Shape 29"/>
          <p:cNvSpPr/>
          <p:nvPr/>
        </p:nvSpPr>
        <p:spPr>
          <a:xfrm>
            <a:off x="6903720" y="4764024"/>
            <a:ext cx="3538728" cy="118872"/>
          </a:xfrm>
          <a:prstGeom prst="roundRect">
            <a:avLst>
              <a:gd name="adj" fmla="val 46154"/>
            </a:avLst>
          </a:prstGeom>
          <a:solidFill>
            <a:srgbClr val="3D5AFE"/>
          </a:solidFill>
          <a:ln/>
        </p:spPr>
      </p:sp>
      <p:sp>
        <p:nvSpPr>
          <p:cNvPr id="39" name="Text 30"/>
          <p:cNvSpPr/>
          <p:nvPr/>
        </p:nvSpPr>
        <p:spPr>
          <a:xfrm>
            <a:off x="6903720" y="5029200"/>
            <a:ext cx="1463040"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English</a:t>
            </a:r>
            <a:endParaRPr lang="en-US" sz="1200" dirty="0"/>
          </a:p>
        </p:txBody>
      </p:sp>
      <p:sp>
        <p:nvSpPr>
          <p:cNvPr id="40" name="Text 31"/>
          <p:cNvSpPr/>
          <p:nvPr/>
        </p:nvSpPr>
        <p:spPr>
          <a:xfrm>
            <a:off x="9646920" y="5029200"/>
            <a:ext cx="1554480" cy="320040"/>
          </a:xfrm>
          <a:prstGeom prst="rect">
            <a:avLst/>
          </a:prstGeom>
          <a:noFill/>
          <a:ln/>
        </p:spPr>
        <p:txBody>
          <a:bodyPr wrap="square" lIns="0" tIns="0" rIns="0" bIns="0" rtlCol="0" anchor="ctr"/>
          <a:lstStyle/>
          <a:p>
            <a:pPr marL="0" indent="0" algn="r">
              <a:buNone/>
            </a:pPr>
            <a:r>
              <a:rPr lang="en-US" sz="1050" dirty="0">
                <a:solidFill>
                  <a:srgbClr val="CADCFC"/>
                </a:solidFill>
                <a:latin typeface="Calibri" pitchFamily="34" charset="0"/>
                <a:ea typeface="Calibri" pitchFamily="34" charset="-122"/>
                <a:cs typeface="Calibri" pitchFamily="34" charset="-120"/>
              </a:rPr>
              <a:t>Advanced (B2)</a:t>
            </a:r>
            <a:endParaRPr lang="en-US" sz="1050" dirty="0"/>
          </a:p>
        </p:txBody>
      </p:sp>
      <p:sp>
        <p:nvSpPr>
          <p:cNvPr id="41" name="Shape 32"/>
          <p:cNvSpPr/>
          <p:nvPr/>
        </p:nvSpPr>
        <p:spPr>
          <a:xfrm>
            <a:off x="6903720" y="5358384"/>
            <a:ext cx="3931920" cy="118872"/>
          </a:xfrm>
          <a:prstGeom prst="roundRect">
            <a:avLst>
              <a:gd name="adj" fmla="val 46154"/>
            </a:avLst>
          </a:prstGeom>
          <a:solidFill>
            <a:srgbClr val="2C3894"/>
          </a:solidFill>
          <a:ln/>
        </p:spPr>
      </p:sp>
      <p:sp>
        <p:nvSpPr>
          <p:cNvPr id="42" name="Shape 33"/>
          <p:cNvSpPr/>
          <p:nvPr/>
        </p:nvSpPr>
        <p:spPr>
          <a:xfrm>
            <a:off x="6903720" y="5358384"/>
            <a:ext cx="2752344" cy="118872"/>
          </a:xfrm>
          <a:prstGeom prst="roundRect">
            <a:avLst>
              <a:gd name="adj" fmla="val 46154"/>
            </a:avLst>
          </a:prstGeom>
          <a:solidFill>
            <a:srgbClr val="3D5AFE"/>
          </a:solidFill>
          <a:ln/>
        </p:spPr>
      </p:sp>
      <p:sp>
        <p:nvSpPr>
          <p:cNvPr id="43" name="Text 34"/>
          <p:cNvSpPr/>
          <p:nvPr/>
        </p:nvSpPr>
        <p:spPr>
          <a:xfrm>
            <a:off x="6903720" y="5623560"/>
            <a:ext cx="1463040"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German</a:t>
            </a:r>
            <a:endParaRPr lang="en-US" sz="1200" dirty="0"/>
          </a:p>
        </p:txBody>
      </p:sp>
      <p:sp>
        <p:nvSpPr>
          <p:cNvPr id="44" name="Text 35"/>
          <p:cNvSpPr/>
          <p:nvPr/>
        </p:nvSpPr>
        <p:spPr>
          <a:xfrm>
            <a:off x="9646920" y="5623560"/>
            <a:ext cx="1554480" cy="320040"/>
          </a:xfrm>
          <a:prstGeom prst="rect">
            <a:avLst/>
          </a:prstGeom>
          <a:noFill/>
          <a:ln/>
        </p:spPr>
        <p:txBody>
          <a:bodyPr wrap="square" lIns="0" tIns="0" rIns="0" bIns="0" rtlCol="0" anchor="ctr"/>
          <a:lstStyle/>
          <a:p>
            <a:pPr marL="0" indent="0" algn="r">
              <a:buNone/>
            </a:pPr>
            <a:r>
              <a:rPr lang="en-US" sz="1050" dirty="0">
                <a:solidFill>
                  <a:srgbClr val="CADCFC"/>
                </a:solidFill>
                <a:latin typeface="Calibri" pitchFamily="34" charset="0"/>
                <a:ea typeface="Calibri" pitchFamily="34" charset="-122"/>
                <a:cs typeface="Calibri" pitchFamily="34" charset="-120"/>
              </a:rPr>
              <a:t>Basic (A1)</a:t>
            </a:r>
            <a:endParaRPr lang="en-US" sz="1050" dirty="0"/>
          </a:p>
        </p:txBody>
      </p:sp>
      <p:sp>
        <p:nvSpPr>
          <p:cNvPr id="45" name="Shape 36"/>
          <p:cNvSpPr/>
          <p:nvPr/>
        </p:nvSpPr>
        <p:spPr>
          <a:xfrm>
            <a:off x="6903720" y="5952744"/>
            <a:ext cx="3931920" cy="118872"/>
          </a:xfrm>
          <a:prstGeom prst="roundRect">
            <a:avLst>
              <a:gd name="adj" fmla="val 46154"/>
            </a:avLst>
          </a:prstGeom>
          <a:solidFill>
            <a:srgbClr val="2C3894"/>
          </a:solidFill>
          <a:ln/>
        </p:spPr>
      </p:sp>
      <p:sp>
        <p:nvSpPr>
          <p:cNvPr id="46" name="Shape 37"/>
          <p:cNvSpPr/>
          <p:nvPr/>
        </p:nvSpPr>
        <p:spPr>
          <a:xfrm>
            <a:off x="6903720" y="5952744"/>
            <a:ext cx="1179576" cy="118872"/>
          </a:xfrm>
          <a:prstGeom prst="roundRect">
            <a:avLst>
              <a:gd name="adj" fmla="val 46154"/>
            </a:avLst>
          </a:prstGeom>
          <a:solidFill>
            <a:srgbClr val="3D5AFE"/>
          </a:solidFill>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764</Words>
  <Application>Microsoft Office PowerPoint</Application>
  <PresentationFormat>Širokouhlá</PresentationFormat>
  <Paragraphs>128</Paragraphs>
  <Slides>8</Slides>
  <Notes>8</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8</vt:i4>
      </vt:variant>
    </vt:vector>
  </HeadingPairs>
  <TitlesOfParts>
    <vt:vector size="12" baseType="lpstr">
      <vt:lpstr>Arial</vt:lpstr>
      <vt:lpstr>Calibri</vt:lpstr>
      <vt:lpstr>Cambria</vt:lpstr>
      <vt:lpstr>Office Theme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Marian Kocik - Professional Background</dc:title>
  <dc:subject>PptxGenJS Presentation</dc:subject>
  <dc:creator>Marian Kocik</dc:creator>
  <cp:lastModifiedBy>Marián Kočík</cp:lastModifiedBy>
  <cp:revision>1</cp:revision>
  <dcterms:created xsi:type="dcterms:W3CDTF">2026-07-02T11:10:37Z</dcterms:created>
  <dcterms:modified xsi:type="dcterms:W3CDTF">2026-07-02T11:14:57Z</dcterms:modified>
</cp:coreProperties>
</file>